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sldIdLst>
    <p:sldId id="260" r:id="rId3"/>
    <p:sldId id="280" r:id="rId4"/>
    <p:sldId id="333" r:id="rId5"/>
    <p:sldId id="808" r:id="rId6"/>
    <p:sldId id="334" r:id="rId7"/>
    <p:sldId id="277" r:id="rId8"/>
    <p:sldId id="276" r:id="rId9"/>
    <p:sldId id="809" r:id="rId10"/>
    <p:sldId id="8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7FF8F"/>
    <a:srgbClr val="2C778C"/>
    <a:srgbClr val="FFCCFF"/>
    <a:srgbClr val="56B1CA"/>
    <a:srgbClr val="00CC99"/>
    <a:srgbClr val="00B0F0"/>
    <a:srgbClr val="66FF66"/>
    <a:srgbClr val="FF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657" autoAdjust="0"/>
  </p:normalViewPr>
  <p:slideViewPr>
    <p:cSldViewPr>
      <p:cViewPr>
        <p:scale>
          <a:sx n="40" d="100"/>
          <a:sy n="40" d="100"/>
        </p:scale>
        <p:origin x="1660" y="208"/>
      </p:cViewPr>
      <p:guideLst>
        <p:guide orient="horz" pos="2160"/>
        <p:guide pos="3840"/>
      </p:guideLst>
    </p:cSldViewPr>
  </p:slideViewPr>
  <p:outlineViewPr>
    <p:cViewPr>
      <p:scale>
        <a:sx n="33" d="100"/>
        <a:sy n="33" d="100"/>
      </p:scale>
      <p:origin x="0" y="-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88D78-F0A7-4274-8931-0F42FA337C45}" type="doc">
      <dgm:prSet loTypeId="urn:microsoft.com/office/officeart/2005/8/layout/hProcess11" loCatId="process" qsTypeId="urn:microsoft.com/office/officeart/2005/8/quickstyle/simple5" qsCatId="simple" csTypeId="urn:microsoft.com/office/officeart/2005/8/colors/colorful4" csCatId="colorful" phldr="1"/>
      <dgm:spPr/>
    </dgm:pt>
    <dgm:pt modelId="{42C8EDFD-7D8B-4100-8822-02678AA8BD15}">
      <dgm:prSet phldrT="[Text]" custT="1"/>
      <dgm:spPr/>
      <dgm:t>
        <a:bodyPr/>
        <a:lstStyle/>
        <a:p>
          <a:r>
            <a:rPr kumimoji="0" lang="en-US" altLang="en-US" sz="1000" b="0" i="0" u="none" strike="noStrike" cap="none" normalizeH="0" baseline="0" dirty="0">
              <a:ln/>
              <a:solidFill>
                <a:srgbClr val="002060"/>
              </a:solidFill>
              <a:effectLst/>
              <a:latin typeface="Segoe UI" panose="020B0502040204020203" pitchFamily="34" charset="0"/>
              <a:ea typeface="Segoe UI" panose="020B0502040204020203" pitchFamily="34" charset="0"/>
              <a:cs typeface="Segoe UI" panose="020B0502040204020203" pitchFamily="34" charset="0"/>
            </a:rPr>
            <a:t>Advanced Practice Framework (APF) Development (2010-2016)</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02C1F828-CFE5-4FA1-AEFF-52E95901C6F2}" type="parTrans" cxnId="{6EA6D986-AB75-45CB-925C-B3F6EB930FEA}">
      <dgm:prSet/>
      <dgm:spPr/>
      <dgm:t>
        <a:bodyPr/>
        <a:lstStyle/>
        <a:p>
          <a:endParaRPr lang="en-SG"/>
        </a:p>
      </dgm:t>
    </dgm:pt>
    <dgm:pt modelId="{9526BC3A-6B6D-406E-A5E4-80654212BE58}" type="sibTrans" cxnId="{6EA6D986-AB75-45CB-925C-B3F6EB930FEA}">
      <dgm:prSet/>
      <dgm:spPr/>
      <dgm:t>
        <a:bodyPr/>
        <a:lstStyle/>
        <a:p>
          <a:endParaRPr lang="en-SG"/>
        </a:p>
      </dgm:t>
    </dgm:pt>
    <dgm:pt modelId="{61133A36-D289-455B-805A-D5525A6AA273}">
      <dgm:prSet phldrT="[Text]" custT="1"/>
      <dgm:spPr/>
      <dgm:t>
        <a:bodyPr/>
        <a:lstStyle/>
        <a:p>
          <a:r>
            <a:rPr lang="en-US" alt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Portfolio Training Workshops   </a:t>
          </a:r>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(2018-2020)</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732BBEBB-2DFD-4B65-A095-F8B1E438D1ED}" type="parTrans" cxnId="{3E1BAEB6-5A74-4BCE-9E5C-8C0D95713387}">
      <dgm:prSet/>
      <dgm:spPr/>
      <dgm:t>
        <a:bodyPr/>
        <a:lstStyle/>
        <a:p>
          <a:endParaRPr lang="en-SG"/>
        </a:p>
      </dgm:t>
    </dgm:pt>
    <dgm:pt modelId="{27126A73-AE75-49E3-97F2-BE7041CAEEF8}" type="sibTrans" cxnId="{3E1BAEB6-5A74-4BCE-9E5C-8C0D95713387}">
      <dgm:prSet/>
      <dgm:spPr/>
      <dgm:t>
        <a:bodyPr/>
        <a:lstStyle/>
        <a:p>
          <a:endParaRPr lang="en-SG"/>
        </a:p>
      </dgm:t>
    </dgm:pt>
    <dgm:pt modelId="{672A444D-8C0A-4353-99B6-A5EDC5465DDD}">
      <dgm:prSet phldrT="[Text]" custT="1"/>
      <dgm:spPr/>
      <dgm:t>
        <a:bodyPr/>
        <a:lstStyle/>
        <a:p>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Review of APF Implementation (2019)</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AD64D6B1-5056-424B-9489-6DA481E6F110}" type="parTrans" cxnId="{09A5226C-F033-4FAF-82EA-7909C5385338}">
      <dgm:prSet/>
      <dgm:spPr/>
      <dgm:t>
        <a:bodyPr/>
        <a:lstStyle/>
        <a:p>
          <a:endParaRPr lang="en-SG"/>
        </a:p>
      </dgm:t>
    </dgm:pt>
    <dgm:pt modelId="{A19DF744-BABF-42B3-A2CF-0E48089890CB}" type="sibTrans" cxnId="{09A5226C-F033-4FAF-82EA-7909C5385338}">
      <dgm:prSet/>
      <dgm:spPr/>
      <dgm:t>
        <a:bodyPr/>
        <a:lstStyle/>
        <a:p>
          <a:endParaRPr lang="en-SG"/>
        </a:p>
      </dgm:t>
    </dgm:pt>
    <dgm:pt modelId="{27134EE3-5870-43C7-9F4A-033E07EDB404}">
      <dgm:prSet phldrT="[Text]" custT="1"/>
      <dgm:spPr/>
      <dgm:t>
        <a:bodyPr/>
        <a:lstStyle/>
        <a:p>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Development Framework for Pharmacists (2020)</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E8676A6D-0ECC-4030-B11B-DA22D35CE82F}" type="parTrans" cxnId="{691AEC47-2771-4A11-94E9-4297F1A1C605}">
      <dgm:prSet/>
      <dgm:spPr/>
      <dgm:t>
        <a:bodyPr/>
        <a:lstStyle/>
        <a:p>
          <a:endParaRPr lang="en-SG"/>
        </a:p>
      </dgm:t>
    </dgm:pt>
    <dgm:pt modelId="{42D6781D-D245-4B60-A126-844D11EEF066}" type="sibTrans" cxnId="{691AEC47-2771-4A11-94E9-4297F1A1C605}">
      <dgm:prSet/>
      <dgm:spPr/>
      <dgm:t>
        <a:bodyPr/>
        <a:lstStyle/>
        <a:p>
          <a:endParaRPr lang="en-SG"/>
        </a:p>
      </dgm:t>
    </dgm:pt>
    <dgm:pt modelId="{FA84F222-1795-4F02-83B6-0351960E6588}">
      <dgm:prSet phldrT="[Text]" custT="1"/>
      <dgm:spPr/>
      <dgm:t>
        <a:bodyPr/>
        <a:lstStyle/>
        <a:p>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APF Guidebook (2017)</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2FC3D953-0CDE-41B7-90C8-25422235E1AE}" type="parTrans" cxnId="{E66BB5D1-BE53-4831-925B-D3C523E0D9C1}">
      <dgm:prSet/>
      <dgm:spPr/>
      <dgm:t>
        <a:bodyPr/>
        <a:lstStyle/>
        <a:p>
          <a:endParaRPr lang="en-SG"/>
        </a:p>
      </dgm:t>
    </dgm:pt>
    <dgm:pt modelId="{1C665D63-4D47-4412-BDD9-B6A2F24BA5E0}" type="sibTrans" cxnId="{E66BB5D1-BE53-4831-925B-D3C523E0D9C1}">
      <dgm:prSet/>
      <dgm:spPr/>
      <dgm:t>
        <a:bodyPr/>
        <a:lstStyle/>
        <a:p>
          <a:endParaRPr lang="en-SG"/>
        </a:p>
      </dgm:t>
    </dgm:pt>
    <dgm:pt modelId="{C90B1C9B-0E0C-4DEC-9D26-33C0960A8EFB}">
      <dgm:prSet phldrT="[Text]" custT="1"/>
      <dgm:spPr/>
      <dgm:t>
        <a:bodyPr/>
        <a:lstStyle/>
        <a:p>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Portfolio Building Toolkit (2019)</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F89077B9-9151-40C3-86ED-22F44281960E}" type="parTrans" cxnId="{84F3182C-C796-420D-BEF8-CD1DA9849DFD}">
      <dgm:prSet/>
      <dgm:spPr/>
      <dgm:t>
        <a:bodyPr/>
        <a:lstStyle/>
        <a:p>
          <a:endParaRPr lang="en-SG"/>
        </a:p>
      </dgm:t>
    </dgm:pt>
    <dgm:pt modelId="{417BDE41-C836-436C-9798-E0FD0EAD021A}" type="sibTrans" cxnId="{84F3182C-C796-420D-BEF8-CD1DA9849DFD}">
      <dgm:prSet/>
      <dgm:spPr/>
      <dgm:t>
        <a:bodyPr/>
        <a:lstStyle/>
        <a:p>
          <a:endParaRPr lang="en-SG"/>
        </a:p>
      </dgm:t>
    </dgm:pt>
    <dgm:pt modelId="{2568FECA-1739-41B8-B521-E8E9C82CE9FF}">
      <dgm:prSet phldrT="[Text]" custT="1"/>
      <dgm:spPr/>
      <dgm:t>
        <a:bodyPr/>
        <a:lstStyle/>
        <a:p>
          <a:r>
            <a:rPr lang="en-US" sz="1000" b="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endParaRPr lang="en-SG" sz="1000" b="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gm:t>
    </dgm:pt>
    <dgm:pt modelId="{E8B60076-079B-4A92-A2D6-F3BDE9A75E2A}" type="parTrans" cxnId="{0D0CB9F0-4C54-49CE-9FE2-B83BB0D7B637}">
      <dgm:prSet/>
      <dgm:spPr/>
      <dgm:t>
        <a:bodyPr/>
        <a:lstStyle/>
        <a:p>
          <a:endParaRPr lang="en-SG"/>
        </a:p>
      </dgm:t>
    </dgm:pt>
    <dgm:pt modelId="{B80D3DD4-7B0A-4CE5-A361-BCC4BD5BCEB9}" type="sibTrans" cxnId="{0D0CB9F0-4C54-49CE-9FE2-B83BB0D7B637}">
      <dgm:prSet/>
      <dgm:spPr/>
      <dgm:t>
        <a:bodyPr/>
        <a:lstStyle/>
        <a:p>
          <a:endParaRPr lang="en-SG"/>
        </a:p>
      </dgm:t>
    </dgm:pt>
    <dgm:pt modelId="{339063C9-8532-42FB-9CF7-23EFEB7637F9}">
      <dgm:prSet phldrT="[Text]" custT="1"/>
      <dgm:spPr/>
      <dgm:t>
        <a:bodyPr/>
        <a:lstStyle/>
        <a:p>
          <a:r>
            <a:rPr lang="en-US" sz="1000" b="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Integration of SPC Entry-to-Practice Competency Standards into DFP (Ongoing)</a:t>
          </a:r>
          <a:endParaRPr lang="en-SG" sz="1000" b="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EC7D58C2-CCCE-46A4-87BC-CB1753E22D3C}" type="parTrans" cxnId="{D966A35B-825E-4037-8EDC-5AAAA2100D8A}">
      <dgm:prSet/>
      <dgm:spPr/>
      <dgm:t>
        <a:bodyPr/>
        <a:lstStyle/>
        <a:p>
          <a:endParaRPr lang="en-SG"/>
        </a:p>
      </dgm:t>
    </dgm:pt>
    <dgm:pt modelId="{DA3F647C-AF5F-4A0A-B1D4-E6CBCEFE3C2A}" type="sibTrans" cxnId="{D966A35B-825E-4037-8EDC-5AAAA2100D8A}">
      <dgm:prSet/>
      <dgm:spPr/>
      <dgm:t>
        <a:bodyPr/>
        <a:lstStyle/>
        <a:p>
          <a:endParaRPr lang="en-SG"/>
        </a:p>
      </dgm:t>
    </dgm:pt>
    <dgm:pt modelId="{11890180-BEDE-4DFB-B538-EC52347BC73F}" type="pres">
      <dgm:prSet presAssocID="{2CA88D78-F0A7-4274-8931-0F42FA337C45}" presName="Name0" presStyleCnt="0">
        <dgm:presLayoutVars>
          <dgm:dir/>
          <dgm:resizeHandles val="exact"/>
        </dgm:presLayoutVars>
      </dgm:prSet>
      <dgm:spPr/>
    </dgm:pt>
    <dgm:pt modelId="{8B8C93D9-2719-4A93-9F8A-9DBEC0CACBFE}" type="pres">
      <dgm:prSet presAssocID="{2CA88D78-F0A7-4274-8931-0F42FA337C45}" presName="arrow" presStyleLbl="bgShp" presStyleIdx="0" presStyleCnt="1" custLinFactNeighborX="915"/>
      <dgm:spPr/>
    </dgm:pt>
    <dgm:pt modelId="{19AE9616-A733-410F-93CA-5B4C5150704D}" type="pres">
      <dgm:prSet presAssocID="{2CA88D78-F0A7-4274-8931-0F42FA337C45}" presName="points" presStyleCnt="0"/>
      <dgm:spPr/>
    </dgm:pt>
    <dgm:pt modelId="{3F80C2D6-FE38-4CD4-9B15-1BD9C7ED67E8}" type="pres">
      <dgm:prSet presAssocID="{42C8EDFD-7D8B-4100-8822-02678AA8BD15}" presName="compositeA" presStyleCnt="0"/>
      <dgm:spPr/>
    </dgm:pt>
    <dgm:pt modelId="{2BFB1691-5EF8-47B4-AF64-3FFC58CF0D12}" type="pres">
      <dgm:prSet presAssocID="{42C8EDFD-7D8B-4100-8822-02678AA8BD15}" presName="textA" presStyleLbl="revTx" presStyleIdx="0" presStyleCnt="8" custScaleX="94643">
        <dgm:presLayoutVars>
          <dgm:bulletEnabled val="1"/>
        </dgm:presLayoutVars>
      </dgm:prSet>
      <dgm:spPr/>
    </dgm:pt>
    <dgm:pt modelId="{1DFD0465-C988-4163-9570-4291D560F9FE}" type="pres">
      <dgm:prSet presAssocID="{42C8EDFD-7D8B-4100-8822-02678AA8BD15}" presName="circleA" presStyleLbl="node1" presStyleIdx="0" presStyleCnt="8"/>
      <dgm:spPr/>
    </dgm:pt>
    <dgm:pt modelId="{F12D6A40-66C1-4E82-BCC8-3D630A489E03}" type="pres">
      <dgm:prSet presAssocID="{42C8EDFD-7D8B-4100-8822-02678AA8BD15}" presName="spaceA" presStyleCnt="0"/>
      <dgm:spPr/>
    </dgm:pt>
    <dgm:pt modelId="{A358F483-7BC8-4650-9DF5-3DD179E8A483}" type="pres">
      <dgm:prSet presAssocID="{9526BC3A-6B6D-406E-A5E4-80654212BE58}" presName="space" presStyleCnt="0"/>
      <dgm:spPr/>
    </dgm:pt>
    <dgm:pt modelId="{3C72E585-1044-47E4-8CF4-E7F2639E1B78}" type="pres">
      <dgm:prSet presAssocID="{2568FECA-1739-41B8-B521-E8E9C82CE9FF}" presName="compositeB" presStyleCnt="0"/>
      <dgm:spPr/>
    </dgm:pt>
    <dgm:pt modelId="{19F59AE2-E1FD-4366-A9D5-4C19694C016E}" type="pres">
      <dgm:prSet presAssocID="{2568FECA-1739-41B8-B521-E8E9C82CE9FF}" presName="textB" presStyleLbl="revTx" presStyleIdx="1" presStyleCnt="8">
        <dgm:presLayoutVars>
          <dgm:bulletEnabled val="1"/>
        </dgm:presLayoutVars>
      </dgm:prSet>
      <dgm:spPr/>
    </dgm:pt>
    <dgm:pt modelId="{E374E8FD-F08E-4F33-8E8C-A33304F468E0}" type="pres">
      <dgm:prSet presAssocID="{2568FECA-1739-41B8-B521-E8E9C82CE9FF}" presName="circleB" presStyleLbl="node1" presStyleIdx="1" presStyleCnt="8"/>
      <dgm:spPr/>
    </dgm:pt>
    <dgm:pt modelId="{1281B908-3374-493F-8AFC-43F649FCA529}" type="pres">
      <dgm:prSet presAssocID="{2568FECA-1739-41B8-B521-E8E9C82CE9FF}" presName="spaceB" presStyleCnt="0"/>
      <dgm:spPr/>
    </dgm:pt>
    <dgm:pt modelId="{A034CF89-BFF1-4700-A80F-214793A8450F}" type="pres">
      <dgm:prSet presAssocID="{B80D3DD4-7B0A-4CE5-A361-BCC4BD5BCEB9}" presName="space" presStyleCnt="0"/>
      <dgm:spPr/>
    </dgm:pt>
    <dgm:pt modelId="{16AEEEC6-2DC4-48FC-B152-4724CB27DA49}" type="pres">
      <dgm:prSet presAssocID="{FA84F222-1795-4F02-83B6-0351960E6588}" presName="compositeA" presStyleCnt="0"/>
      <dgm:spPr/>
    </dgm:pt>
    <dgm:pt modelId="{FD0DA9BA-CAD0-47F9-8E5A-27600A5B1279}" type="pres">
      <dgm:prSet presAssocID="{FA84F222-1795-4F02-83B6-0351960E6588}" presName="textA" presStyleLbl="revTx" presStyleIdx="2" presStyleCnt="8">
        <dgm:presLayoutVars>
          <dgm:bulletEnabled val="1"/>
        </dgm:presLayoutVars>
      </dgm:prSet>
      <dgm:spPr/>
    </dgm:pt>
    <dgm:pt modelId="{E020CF62-F727-4789-8140-F915B2939681}" type="pres">
      <dgm:prSet presAssocID="{FA84F222-1795-4F02-83B6-0351960E6588}" presName="circleA" presStyleLbl="node1" presStyleIdx="2" presStyleCnt="8"/>
      <dgm:spPr/>
    </dgm:pt>
    <dgm:pt modelId="{AC1034DC-71FF-423A-AF97-7FA31636DE0F}" type="pres">
      <dgm:prSet presAssocID="{FA84F222-1795-4F02-83B6-0351960E6588}" presName="spaceA" presStyleCnt="0"/>
      <dgm:spPr/>
    </dgm:pt>
    <dgm:pt modelId="{CA7F4755-87CF-4BFB-87D1-ABF964640B20}" type="pres">
      <dgm:prSet presAssocID="{1C665D63-4D47-4412-BDD9-B6A2F24BA5E0}" presName="space" presStyleCnt="0"/>
      <dgm:spPr/>
    </dgm:pt>
    <dgm:pt modelId="{36F01860-B2ED-423E-8667-D2227B2BFD3E}" type="pres">
      <dgm:prSet presAssocID="{61133A36-D289-455B-805A-D5525A6AA273}" presName="compositeB" presStyleCnt="0"/>
      <dgm:spPr/>
    </dgm:pt>
    <dgm:pt modelId="{A44D9B7F-4FF8-4041-ACD9-41BDEAE170B1}" type="pres">
      <dgm:prSet presAssocID="{61133A36-D289-455B-805A-D5525A6AA273}" presName="textB" presStyleLbl="revTx" presStyleIdx="3" presStyleCnt="8">
        <dgm:presLayoutVars>
          <dgm:bulletEnabled val="1"/>
        </dgm:presLayoutVars>
      </dgm:prSet>
      <dgm:spPr/>
    </dgm:pt>
    <dgm:pt modelId="{2CCC2B51-8849-4369-938C-A693E5781B2E}" type="pres">
      <dgm:prSet presAssocID="{61133A36-D289-455B-805A-D5525A6AA273}" presName="circleB" presStyleLbl="node1" presStyleIdx="3" presStyleCnt="8"/>
      <dgm:spPr/>
    </dgm:pt>
    <dgm:pt modelId="{3BC173A9-B6AF-468A-AE29-B1C071DF1A85}" type="pres">
      <dgm:prSet presAssocID="{61133A36-D289-455B-805A-D5525A6AA273}" presName="spaceB" presStyleCnt="0"/>
      <dgm:spPr/>
    </dgm:pt>
    <dgm:pt modelId="{2B375984-71CA-4887-AB25-2BF2F369D484}" type="pres">
      <dgm:prSet presAssocID="{27126A73-AE75-49E3-97F2-BE7041CAEEF8}" presName="space" presStyleCnt="0"/>
      <dgm:spPr/>
    </dgm:pt>
    <dgm:pt modelId="{0E5402D1-0F6A-414E-A4E9-EF9FF3B95BDA}" type="pres">
      <dgm:prSet presAssocID="{672A444D-8C0A-4353-99B6-A5EDC5465DDD}" presName="compositeA" presStyleCnt="0"/>
      <dgm:spPr/>
    </dgm:pt>
    <dgm:pt modelId="{25EB14D4-8CDC-4FF1-82FD-B47E75E7D29C}" type="pres">
      <dgm:prSet presAssocID="{672A444D-8C0A-4353-99B6-A5EDC5465DDD}" presName="textA" presStyleLbl="revTx" presStyleIdx="4" presStyleCnt="8">
        <dgm:presLayoutVars>
          <dgm:bulletEnabled val="1"/>
        </dgm:presLayoutVars>
      </dgm:prSet>
      <dgm:spPr/>
    </dgm:pt>
    <dgm:pt modelId="{371977B9-1B9C-4D46-9C92-B5B8170FF33A}" type="pres">
      <dgm:prSet presAssocID="{672A444D-8C0A-4353-99B6-A5EDC5465DDD}" presName="circleA" presStyleLbl="node1" presStyleIdx="4" presStyleCnt="8"/>
      <dgm:spPr/>
    </dgm:pt>
    <dgm:pt modelId="{740FEF97-3AC2-430D-8D05-88A624488DD2}" type="pres">
      <dgm:prSet presAssocID="{672A444D-8C0A-4353-99B6-A5EDC5465DDD}" presName="spaceA" presStyleCnt="0"/>
      <dgm:spPr/>
    </dgm:pt>
    <dgm:pt modelId="{445973B1-795C-4519-B83E-B520ED3838C0}" type="pres">
      <dgm:prSet presAssocID="{A19DF744-BABF-42B3-A2CF-0E48089890CB}" presName="space" presStyleCnt="0"/>
      <dgm:spPr/>
    </dgm:pt>
    <dgm:pt modelId="{B4C4C95A-3B6E-4653-8E04-C63E8523D17E}" type="pres">
      <dgm:prSet presAssocID="{C90B1C9B-0E0C-4DEC-9D26-33C0960A8EFB}" presName="compositeB" presStyleCnt="0"/>
      <dgm:spPr/>
    </dgm:pt>
    <dgm:pt modelId="{63F6D2AD-4124-4B64-A972-B20B5DF1EAE3}" type="pres">
      <dgm:prSet presAssocID="{C90B1C9B-0E0C-4DEC-9D26-33C0960A8EFB}" presName="textB" presStyleLbl="revTx" presStyleIdx="5" presStyleCnt="8">
        <dgm:presLayoutVars>
          <dgm:bulletEnabled val="1"/>
        </dgm:presLayoutVars>
      </dgm:prSet>
      <dgm:spPr/>
    </dgm:pt>
    <dgm:pt modelId="{AA8FA01E-B16A-48AD-8E29-06A5B9059A58}" type="pres">
      <dgm:prSet presAssocID="{C90B1C9B-0E0C-4DEC-9D26-33C0960A8EFB}" presName="circleB" presStyleLbl="node1" presStyleIdx="5" presStyleCnt="8"/>
      <dgm:spPr/>
    </dgm:pt>
    <dgm:pt modelId="{CF14350C-4632-400F-95DC-5735C665A38B}" type="pres">
      <dgm:prSet presAssocID="{C90B1C9B-0E0C-4DEC-9D26-33C0960A8EFB}" presName="spaceB" presStyleCnt="0"/>
      <dgm:spPr/>
    </dgm:pt>
    <dgm:pt modelId="{86C6D2DD-A513-4B5A-8AA4-FA8F5AABF0DA}" type="pres">
      <dgm:prSet presAssocID="{417BDE41-C836-436C-9798-E0FD0EAD021A}" presName="space" presStyleCnt="0"/>
      <dgm:spPr/>
    </dgm:pt>
    <dgm:pt modelId="{63717D0E-001D-4BF8-949B-AC34929ABE1D}" type="pres">
      <dgm:prSet presAssocID="{27134EE3-5870-43C7-9F4A-033E07EDB404}" presName="compositeA" presStyleCnt="0"/>
      <dgm:spPr/>
    </dgm:pt>
    <dgm:pt modelId="{882CDD9B-7F73-4E5B-93BA-440F9F83BEC8}" type="pres">
      <dgm:prSet presAssocID="{27134EE3-5870-43C7-9F4A-033E07EDB404}" presName="textA" presStyleLbl="revTx" presStyleIdx="6" presStyleCnt="8">
        <dgm:presLayoutVars>
          <dgm:bulletEnabled val="1"/>
        </dgm:presLayoutVars>
      </dgm:prSet>
      <dgm:spPr/>
    </dgm:pt>
    <dgm:pt modelId="{5CAB9BF9-9FBF-4F30-9C43-9EC8CF988C17}" type="pres">
      <dgm:prSet presAssocID="{27134EE3-5870-43C7-9F4A-033E07EDB404}" presName="circleA" presStyleLbl="node1" presStyleIdx="6" presStyleCnt="8"/>
      <dgm:spPr/>
    </dgm:pt>
    <dgm:pt modelId="{6CD9B027-3F28-462F-9D55-3C253961BCA7}" type="pres">
      <dgm:prSet presAssocID="{27134EE3-5870-43C7-9F4A-033E07EDB404}" presName="spaceA" presStyleCnt="0"/>
      <dgm:spPr/>
    </dgm:pt>
    <dgm:pt modelId="{8A481B0B-0E79-4E4F-B55A-54F7044C1413}" type="pres">
      <dgm:prSet presAssocID="{42D6781D-D245-4B60-A126-844D11EEF066}" presName="space" presStyleCnt="0"/>
      <dgm:spPr/>
    </dgm:pt>
    <dgm:pt modelId="{19E6E10C-1806-4551-98BD-4322CD7A3F8D}" type="pres">
      <dgm:prSet presAssocID="{339063C9-8532-42FB-9CF7-23EFEB7637F9}" presName="compositeB" presStyleCnt="0"/>
      <dgm:spPr/>
    </dgm:pt>
    <dgm:pt modelId="{A90152BE-D73C-4EF3-852C-6822106572B5}" type="pres">
      <dgm:prSet presAssocID="{339063C9-8532-42FB-9CF7-23EFEB7637F9}" presName="textB" presStyleLbl="revTx" presStyleIdx="7" presStyleCnt="8">
        <dgm:presLayoutVars>
          <dgm:bulletEnabled val="1"/>
        </dgm:presLayoutVars>
      </dgm:prSet>
      <dgm:spPr/>
    </dgm:pt>
    <dgm:pt modelId="{42500D83-711D-4EEA-8F11-A1B3379CFCD7}" type="pres">
      <dgm:prSet presAssocID="{339063C9-8532-42FB-9CF7-23EFEB7637F9}" presName="circleB" presStyleLbl="node1" presStyleIdx="7" presStyleCnt="8"/>
      <dgm:spPr/>
    </dgm:pt>
    <dgm:pt modelId="{DAB1A67E-D05B-4B1A-81CD-E9128726260B}" type="pres">
      <dgm:prSet presAssocID="{339063C9-8532-42FB-9CF7-23EFEB7637F9}" presName="spaceB" presStyleCnt="0"/>
      <dgm:spPr/>
    </dgm:pt>
  </dgm:ptLst>
  <dgm:cxnLst>
    <dgm:cxn modelId="{3B0C1816-138F-4683-A28C-FBAE3D185660}" type="presOf" srcId="{C90B1C9B-0E0C-4DEC-9D26-33C0960A8EFB}" destId="{63F6D2AD-4124-4B64-A972-B20B5DF1EAE3}" srcOrd="0" destOrd="0" presId="urn:microsoft.com/office/officeart/2005/8/layout/hProcess11"/>
    <dgm:cxn modelId="{511D0725-844E-4F24-8B34-7919578EBA57}" type="presOf" srcId="{27134EE3-5870-43C7-9F4A-033E07EDB404}" destId="{882CDD9B-7F73-4E5B-93BA-440F9F83BEC8}" srcOrd="0" destOrd="0" presId="urn:microsoft.com/office/officeart/2005/8/layout/hProcess11"/>
    <dgm:cxn modelId="{84F3182C-C796-420D-BEF8-CD1DA9849DFD}" srcId="{2CA88D78-F0A7-4274-8931-0F42FA337C45}" destId="{C90B1C9B-0E0C-4DEC-9D26-33C0960A8EFB}" srcOrd="5" destOrd="0" parTransId="{F89077B9-9151-40C3-86ED-22F44281960E}" sibTransId="{417BDE41-C836-436C-9798-E0FD0EAD021A}"/>
    <dgm:cxn modelId="{D966A35B-825E-4037-8EDC-5AAAA2100D8A}" srcId="{2CA88D78-F0A7-4274-8931-0F42FA337C45}" destId="{339063C9-8532-42FB-9CF7-23EFEB7637F9}" srcOrd="7" destOrd="0" parTransId="{EC7D58C2-CCCE-46A4-87BC-CB1753E22D3C}" sibTransId="{DA3F647C-AF5F-4A0A-B1D4-E6CBCEFE3C2A}"/>
    <dgm:cxn modelId="{691AEC47-2771-4A11-94E9-4297F1A1C605}" srcId="{2CA88D78-F0A7-4274-8931-0F42FA337C45}" destId="{27134EE3-5870-43C7-9F4A-033E07EDB404}" srcOrd="6" destOrd="0" parTransId="{E8676A6D-0ECC-4030-B11B-DA22D35CE82F}" sibTransId="{42D6781D-D245-4B60-A126-844D11EEF066}"/>
    <dgm:cxn modelId="{09A5226C-F033-4FAF-82EA-7909C5385338}" srcId="{2CA88D78-F0A7-4274-8931-0F42FA337C45}" destId="{672A444D-8C0A-4353-99B6-A5EDC5465DDD}" srcOrd="4" destOrd="0" parTransId="{AD64D6B1-5056-424B-9489-6DA481E6F110}" sibTransId="{A19DF744-BABF-42B3-A2CF-0E48089890CB}"/>
    <dgm:cxn modelId="{1F642A7D-0A7A-448C-BFEA-D11FD77B92C6}" type="presOf" srcId="{42C8EDFD-7D8B-4100-8822-02678AA8BD15}" destId="{2BFB1691-5EF8-47B4-AF64-3FFC58CF0D12}" srcOrd="0" destOrd="0" presId="urn:microsoft.com/office/officeart/2005/8/layout/hProcess11"/>
    <dgm:cxn modelId="{6EA6D986-AB75-45CB-925C-B3F6EB930FEA}" srcId="{2CA88D78-F0A7-4274-8931-0F42FA337C45}" destId="{42C8EDFD-7D8B-4100-8822-02678AA8BD15}" srcOrd="0" destOrd="0" parTransId="{02C1F828-CFE5-4FA1-AEFF-52E95901C6F2}" sibTransId="{9526BC3A-6B6D-406E-A5E4-80654212BE58}"/>
    <dgm:cxn modelId="{3E1BAEB6-5A74-4BCE-9E5C-8C0D95713387}" srcId="{2CA88D78-F0A7-4274-8931-0F42FA337C45}" destId="{61133A36-D289-455B-805A-D5525A6AA273}" srcOrd="3" destOrd="0" parTransId="{732BBEBB-2DFD-4B65-A095-F8B1E438D1ED}" sibTransId="{27126A73-AE75-49E3-97F2-BE7041CAEEF8}"/>
    <dgm:cxn modelId="{C6209EB8-54AF-424D-943A-DDCA0E496771}" type="presOf" srcId="{2568FECA-1739-41B8-B521-E8E9C82CE9FF}" destId="{19F59AE2-E1FD-4366-A9D5-4C19694C016E}" srcOrd="0" destOrd="0" presId="urn:microsoft.com/office/officeart/2005/8/layout/hProcess11"/>
    <dgm:cxn modelId="{951E74C3-1A56-4848-8EDC-D5A7A7664028}" type="presOf" srcId="{672A444D-8C0A-4353-99B6-A5EDC5465DDD}" destId="{25EB14D4-8CDC-4FF1-82FD-B47E75E7D29C}" srcOrd="0" destOrd="0" presId="urn:microsoft.com/office/officeart/2005/8/layout/hProcess11"/>
    <dgm:cxn modelId="{E66BB5D1-BE53-4831-925B-D3C523E0D9C1}" srcId="{2CA88D78-F0A7-4274-8931-0F42FA337C45}" destId="{FA84F222-1795-4F02-83B6-0351960E6588}" srcOrd="2" destOrd="0" parTransId="{2FC3D953-0CDE-41B7-90C8-25422235E1AE}" sibTransId="{1C665D63-4D47-4412-BDD9-B6A2F24BA5E0}"/>
    <dgm:cxn modelId="{07B5B9D1-17F3-4762-8A63-68A93D367373}" type="presOf" srcId="{339063C9-8532-42FB-9CF7-23EFEB7637F9}" destId="{A90152BE-D73C-4EF3-852C-6822106572B5}" srcOrd="0" destOrd="0" presId="urn:microsoft.com/office/officeart/2005/8/layout/hProcess11"/>
    <dgm:cxn modelId="{CD2D97E7-11C0-4D0A-B2E1-6B16A4657264}" type="presOf" srcId="{61133A36-D289-455B-805A-D5525A6AA273}" destId="{A44D9B7F-4FF8-4041-ACD9-41BDEAE170B1}" srcOrd="0" destOrd="0" presId="urn:microsoft.com/office/officeart/2005/8/layout/hProcess11"/>
    <dgm:cxn modelId="{4AC5FBEC-E98B-4EFF-B645-EC116E79EF00}" type="presOf" srcId="{2CA88D78-F0A7-4274-8931-0F42FA337C45}" destId="{11890180-BEDE-4DFB-B538-EC52347BC73F}" srcOrd="0" destOrd="0" presId="urn:microsoft.com/office/officeart/2005/8/layout/hProcess11"/>
    <dgm:cxn modelId="{0D0CB9F0-4C54-49CE-9FE2-B83BB0D7B637}" srcId="{2CA88D78-F0A7-4274-8931-0F42FA337C45}" destId="{2568FECA-1739-41B8-B521-E8E9C82CE9FF}" srcOrd="1" destOrd="0" parTransId="{E8B60076-079B-4A92-A2D6-F3BDE9A75E2A}" sibTransId="{B80D3DD4-7B0A-4CE5-A361-BCC4BD5BCEB9}"/>
    <dgm:cxn modelId="{DE5F44F4-CFC2-4701-9331-A5A68AF2E1CE}" type="presOf" srcId="{FA84F222-1795-4F02-83B6-0351960E6588}" destId="{FD0DA9BA-CAD0-47F9-8E5A-27600A5B1279}" srcOrd="0" destOrd="0" presId="urn:microsoft.com/office/officeart/2005/8/layout/hProcess11"/>
    <dgm:cxn modelId="{2E5CDCAF-9B3A-43F0-95A2-29C4BC985EFD}" type="presParOf" srcId="{11890180-BEDE-4DFB-B538-EC52347BC73F}" destId="{8B8C93D9-2719-4A93-9F8A-9DBEC0CACBFE}" srcOrd="0" destOrd="0" presId="urn:microsoft.com/office/officeart/2005/8/layout/hProcess11"/>
    <dgm:cxn modelId="{B0A12919-3BE2-4BE0-8ECD-3AB137B878DC}" type="presParOf" srcId="{11890180-BEDE-4DFB-B538-EC52347BC73F}" destId="{19AE9616-A733-410F-93CA-5B4C5150704D}" srcOrd="1" destOrd="0" presId="urn:microsoft.com/office/officeart/2005/8/layout/hProcess11"/>
    <dgm:cxn modelId="{D78B5701-EA4D-4DD1-98BD-D335B1A6DCA7}" type="presParOf" srcId="{19AE9616-A733-410F-93CA-5B4C5150704D}" destId="{3F80C2D6-FE38-4CD4-9B15-1BD9C7ED67E8}" srcOrd="0" destOrd="0" presId="urn:microsoft.com/office/officeart/2005/8/layout/hProcess11"/>
    <dgm:cxn modelId="{3CCAC6BD-184B-4E07-9781-EC5D52CA3625}" type="presParOf" srcId="{3F80C2D6-FE38-4CD4-9B15-1BD9C7ED67E8}" destId="{2BFB1691-5EF8-47B4-AF64-3FFC58CF0D12}" srcOrd="0" destOrd="0" presId="urn:microsoft.com/office/officeart/2005/8/layout/hProcess11"/>
    <dgm:cxn modelId="{6A65FA8D-4AB7-4685-A664-F5EF5AD8C578}" type="presParOf" srcId="{3F80C2D6-FE38-4CD4-9B15-1BD9C7ED67E8}" destId="{1DFD0465-C988-4163-9570-4291D560F9FE}" srcOrd="1" destOrd="0" presId="urn:microsoft.com/office/officeart/2005/8/layout/hProcess11"/>
    <dgm:cxn modelId="{5AB9CD2F-1039-45D4-B3BC-003D859009B8}" type="presParOf" srcId="{3F80C2D6-FE38-4CD4-9B15-1BD9C7ED67E8}" destId="{F12D6A40-66C1-4E82-BCC8-3D630A489E03}" srcOrd="2" destOrd="0" presId="urn:microsoft.com/office/officeart/2005/8/layout/hProcess11"/>
    <dgm:cxn modelId="{F3F7A7A8-E2DC-46AE-88BD-3F00D1522E37}" type="presParOf" srcId="{19AE9616-A733-410F-93CA-5B4C5150704D}" destId="{A358F483-7BC8-4650-9DF5-3DD179E8A483}" srcOrd="1" destOrd="0" presId="urn:microsoft.com/office/officeart/2005/8/layout/hProcess11"/>
    <dgm:cxn modelId="{1FDA1360-75E3-43F7-A0D8-02344428E575}" type="presParOf" srcId="{19AE9616-A733-410F-93CA-5B4C5150704D}" destId="{3C72E585-1044-47E4-8CF4-E7F2639E1B78}" srcOrd="2" destOrd="0" presId="urn:microsoft.com/office/officeart/2005/8/layout/hProcess11"/>
    <dgm:cxn modelId="{5BE285D0-C21D-446F-9CE1-CE963A537A72}" type="presParOf" srcId="{3C72E585-1044-47E4-8CF4-E7F2639E1B78}" destId="{19F59AE2-E1FD-4366-A9D5-4C19694C016E}" srcOrd="0" destOrd="0" presId="urn:microsoft.com/office/officeart/2005/8/layout/hProcess11"/>
    <dgm:cxn modelId="{9BABEF14-2572-4337-BDF1-1A80D935A5F7}" type="presParOf" srcId="{3C72E585-1044-47E4-8CF4-E7F2639E1B78}" destId="{E374E8FD-F08E-4F33-8E8C-A33304F468E0}" srcOrd="1" destOrd="0" presId="urn:microsoft.com/office/officeart/2005/8/layout/hProcess11"/>
    <dgm:cxn modelId="{9AFED490-6DBB-4A49-AD8C-E0734926F1F8}" type="presParOf" srcId="{3C72E585-1044-47E4-8CF4-E7F2639E1B78}" destId="{1281B908-3374-493F-8AFC-43F649FCA529}" srcOrd="2" destOrd="0" presId="urn:microsoft.com/office/officeart/2005/8/layout/hProcess11"/>
    <dgm:cxn modelId="{2C595AEC-324B-47BF-BC36-C8B94CEFECD2}" type="presParOf" srcId="{19AE9616-A733-410F-93CA-5B4C5150704D}" destId="{A034CF89-BFF1-4700-A80F-214793A8450F}" srcOrd="3" destOrd="0" presId="urn:microsoft.com/office/officeart/2005/8/layout/hProcess11"/>
    <dgm:cxn modelId="{4ABEA9F4-B4E9-40C1-A277-3D335DE6E9A8}" type="presParOf" srcId="{19AE9616-A733-410F-93CA-5B4C5150704D}" destId="{16AEEEC6-2DC4-48FC-B152-4724CB27DA49}" srcOrd="4" destOrd="0" presId="urn:microsoft.com/office/officeart/2005/8/layout/hProcess11"/>
    <dgm:cxn modelId="{D0A4B226-8F98-42B7-98EA-B46E83F64341}" type="presParOf" srcId="{16AEEEC6-2DC4-48FC-B152-4724CB27DA49}" destId="{FD0DA9BA-CAD0-47F9-8E5A-27600A5B1279}" srcOrd="0" destOrd="0" presId="urn:microsoft.com/office/officeart/2005/8/layout/hProcess11"/>
    <dgm:cxn modelId="{7458DB57-F0F6-435B-BEBD-F1BD32506081}" type="presParOf" srcId="{16AEEEC6-2DC4-48FC-B152-4724CB27DA49}" destId="{E020CF62-F727-4789-8140-F915B2939681}" srcOrd="1" destOrd="0" presId="urn:microsoft.com/office/officeart/2005/8/layout/hProcess11"/>
    <dgm:cxn modelId="{735C69F0-681A-4EA3-AE3C-0045131229E5}" type="presParOf" srcId="{16AEEEC6-2DC4-48FC-B152-4724CB27DA49}" destId="{AC1034DC-71FF-423A-AF97-7FA31636DE0F}" srcOrd="2" destOrd="0" presId="urn:microsoft.com/office/officeart/2005/8/layout/hProcess11"/>
    <dgm:cxn modelId="{CED769C5-0E41-4D31-BC73-8FC043153E7E}" type="presParOf" srcId="{19AE9616-A733-410F-93CA-5B4C5150704D}" destId="{CA7F4755-87CF-4BFB-87D1-ABF964640B20}" srcOrd="5" destOrd="0" presId="urn:microsoft.com/office/officeart/2005/8/layout/hProcess11"/>
    <dgm:cxn modelId="{82E4C12F-2918-4F4B-A17E-6BB7AB07297A}" type="presParOf" srcId="{19AE9616-A733-410F-93CA-5B4C5150704D}" destId="{36F01860-B2ED-423E-8667-D2227B2BFD3E}" srcOrd="6" destOrd="0" presId="urn:microsoft.com/office/officeart/2005/8/layout/hProcess11"/>
    <dgm:cxn modelId="{556C0A72-CEC4-4D1C-9BB7-59C4B4D41B61}" type="presParOf" srcId="{36F01860-B2ED-423E-8667-D2227B2BFD3E}" destId="{A44D9B7F-4FF8-4041-ACD9-41BDEAE170B1}" srcOrd="0" destOrd="0" presId="urn:microsoft.com/office/officeart/2005/8/layout/hProcess11"/>
    <dgm:cxn modelId="{50F8D8D7-2C45-40F2-858E-88D045A224CC}" type="presParOf" srcId="{36F01860-B2ED-423E-8667-D2227B2BFD3E}" destId="{2CCC2B51-8849-4369-938C-A693E5781B2E}" srcOrd="1" destOrd="0" presId="urn:microsoft.com/office/officeart/2005/8/layout/hProcess11"/>
    <dgm:cxn modelId="{512E878D-EB71-428C-B0A1-9DB73C9EB1C3}" type="presParOf" srcId="{36F01860-B2ED-423E-8667-D2227B2BFD3E}" destId="{3BC173A9-B6AF-468A-AE29-B1C071DF1A85}" srcOrd="2" destOrd="0" presId="urn:microsoft.com/office/officeart/2005/8/layout/hProcess11"/>
    <dgm:cxn modelId="{8ABE2F23-BA1D-4ED8-84E5-59BE5587AC11}" type="presParOf" srcId="{19AE9616-A733-410F-93CA-5B4C5150704D}" destId="{2B375984-71CA-4887-AB25-2BF2F369D484}" srcOrd="7" destOrd="0" presId="urn:microsoft.com/office/officeart/2005/8/layout/hProcess11"/>
    <dgm:cxn modelId="{9B3751A9-5A42-4ED7-BEE4-838027C8F3B5}" type="presParOf" srcId="{19AE9616-A733-410F-93CA-5B4C5150704D}" destId="{0E5402D1-0F6A-414E-A4E9-EF9FF3B95BDA}" srcOrd="8" destOrd="0" presId="urn:microsoft.com/office/officeart/2005/8/layout/hProcess11"/>
    <dgm:cxn modelId="{AA5FC595-5BFC-4D39-8F57-4DC3F4A7A40A}" type="presParOf" srcId="{0E5402D1-0F6A-414E-A4E9-EF9FF3B95BDA}" destId="{25EB14D4-8CDC-4FF1-82FD-B47E75E7D29C}" srcOrd="0" destOrd="0" presId="urn:microsoft.com/office/officeart/2005/8/layout/hProcess11"/>
    <dgm:cxn modelId="{E7CB2AC5-E665-4728-BD02-5107C6EE3E26}" type="presParOf" srcId="{0E5402D1-0F6A-414E-A4E9-EF9FF3B95BDA}" destId="{371977B9-1B9C-4D46-9C92-B5B8170FF33A}" srcOrd="1" destOrd="0" presId="urn:microsoft.com/office/officeart/2005/8/layout/hProcess11"/>
    <dgm:cxn modelId="{09173D84-1171-4F60-8C27-2F93A3FDBD4C}" type="presParOf" srcId="{0E5402D1-0F6A-414E-A4E9-EF9FF3B95BDA}" destId="{740FEF97-3AC2-430D-8D05-88A624488DD2}" srcOrd="2" destOrd="0" presId="urn:microsoft.com/office/officeart/2005/8/layout/hProcess11"/>
    <dgm:cxn modelId="{CCACEC60-6D41-4524-96EC-B20C1DCD705A}" type="presParOf" srcId="{19AE9616-A733-410F-93CA-5B4C5150704D}" destId="{445973B1-795C-4519-B83E-B520ED3838C0}" srcOrd="9" destOrd="0" presId="urn:microsoft.com/office/officeart/2005/8/layout/hProcess11"/>
    <dgm:cxn modelId="{1D36ADD4-A53E-4829-A2AD-D0917717555C}" type="presParOf" srcId="{19AE9616-A733-410F-93CA-5B4C5150704D}" destId="{B4C4C95A-3B6E-4653-8E04-C63E8523D17E}" srcOrd="10" destOrd="0" presId="urn:microsoft.com/office/officeart/2005/8/layout/hProcess11"/>
    <dgm:cxn modelId="{1D4C4EB5-60BC-4D27-A4E2-90D58CCC1E09}" type="presParOf" srcId="{B4C4C95A-3B6E-4653-8E04-C63E8523D17E}" destId="{63F6D2AD-4124-4B64-A972-B20B5DF1EAE3}" srcOrd="0" destOrd="0" presId="urn:microsoft.com/office/officeart/2005/8/layout/hProcess11"/>
    <dgm:cxn modelId="{7EA131B5-324C-4548-8FC0-6E4BFD4D8EE7}" type="presParOf" srcId="{B4C4C95A-3B6E-4653-8E04-C63E8523D17E}" destId="{AA8FA01E-B16A-48AD-8E29-06A5B9059A58}" srcOrd="1" destOrd="0" presId="urn:microsoft.com/office/officeart/2005/8/layout/hProcess11"/>
    <dgm:cxn modelId="{9FB598C2-3557-48B8-9F44-A9397452F1D4}" type="presParOf" srcId="{B4C4C95A-3B6E-4653-8E04-C63E8523D17E}" destId="{CF14350C-4632-400F-95DC-5735C665A38B}" srcOrd="2" destOrd="0" presId="urn:microsoft.com/office/officeart/2005/8/layout/hProcess11"/>
    <dgm:cxn modelId="{9A49A3A9-5798-4C2D-8DC5-3AD81C2A770F}" type="presParOf" srcId="{19AE9616-A733-410F-93CA-5B4C5150704D}" destId="{86C6D2DD-A513-4B5A-8AA4-FA8F5AABF0DA}" srcOrd="11" destOrd="0" presId="urn:microsoft.com/office/officeart/2005/8/layout/hProcess11"/>
    <dgm:cxn modelId="{2C6CB1FF-487D-4F8B-B91F-EF09B5703477}" type="presParOf" srcId="{19AE9616-A733-410F-93CA-5B4C5150704D}" destId="{63717D0E-001D-4BF8-949B-AC34929ABE1D}" srcOrd="12" destOrd="0" presId="urn:microsoft.com/office/officeart/2005/8/layout/hProcess11"/>
    <dgm:cxn modelId="{F4E9C609-8BC8-45D7-82E1-2CB39D80F3ED}" type="presParOf" srcId="{63717D0E-001D-4BF8-949B-AC34929ABE1D}" destId="{882CDD9B-7F73-4E5B-93BA-440F9F83BEC8}" srcOrd="0" destOrd="0" presId="urn:microsoft.com/office/officeart/2005/8/layout/hProcess11"/>
    <dgm:cxn modelId="{C6B82383-D273-4451-A154-3EBBEF5ECD7E}" type="presParOf" srcId="{63717D0E-001D-4BF8-949B-AC34929ABE1D}" destId="{5CAB9BF9-9FBF-4F30-9C43-9EC8CF988C17}" srcOrd="1" destOrd="0" presId="urn:microsoft.com/office/officeart/2005/8/layout/hProcess11"/>
    <dgm:cxn modelId="{E665C6F4-EEB5-4857-B486-AFCD4F0B50FE}" type="presParOf" srcId="{63717D0E-001D-4BF8-949B-AC34929ABE1D}" destId="{6CD9B027-3F28-462F-9D55-3C253961BCA7}" srcOrd="2" destOrd="0" presId="urn:microsoft.com/office/officeart/2005/8/layout/hProcess11"/>
    <dgm:cxn modelId="{2A29241B-8222-4260-AC00-545AE93A5F46}" type="presParOf" srcId="{19AE9616-A733-410F-93CA-5B4C5150704D}" destId="{8A481B0B-0E79-4E4F-B55A-54F7044C1413}" srcOrd="13" destOrd="0" presId="urn:microsoft.com/office/officeart/2005/8/layout/hProcess11"/>
    <dgm:cxn modelId="{DCA4D0C8-0781-4E88-B53E-925C9C5AA214}" type="presParOf" srcId="{19AE9616-A733-410F-93CA-5B4C5150704D}" destId="{19E6E10C-1806-4551-98BD-4322CD7A3F8D}" srcOrd="14" destOrd="0" presId="urn:microsoft.com/office/officeart/2005/8/layout/hProcess11"/>
    <dgm:cxn modelId="{9002259C-639E-4E97-8422-CD928AD757CE}" type="presParOf" srcId="{19E6E10C-1806-4551-98BD-4322CD7A3F8D}" destId="{A90152BE-D73C-4EF3-852C-6822106572B5}" srcOrd="0" destOrd="0" presId="urn:microsoft.com/office/officeart/2005/8/layout/hProcess11"/>
    <dgm:cxn modelId="{8CE8DB1F-D42F-4A7C-9E0F-AE7AB7670D53}" type="presParOf" srcId="{19E6E10C-1806-4551-98BD-4322CD7A3F8D}" destId="{42500D83-711D-4EEA-8F11-A1B3379CFCD7}" srcOrd="1" destOrd="0" presId="urn:microsoft.com/office/officeart/2005/8/layout/hProcess11"/>
    <dgm:cxn modelId="{169494D0-083C-4B24-87CF-92C8916336C0}" type="presParOf" srcId="{19E6E10C-1806-4551-98BD-4322CD7A3F8D}" destId="{DAB1A67E-D05B-4B1A-81CD-E9128726260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EEA37-92F6-4E1D-8BF2-8F6C42A95BEA}" type="doc">
      <dgm:prSet loTypeId="urn:microsoft.com/office/officeart/2005/8/layout/hProcess9" loCatId="process" qsTypeId="urn:microsoft.com/office/officeart/2005/8/quickstyle/simple1" qsCatId="simple" csTypeId="urn:microsoft.com/office/officeart/2005/8/colors/colorful5" csCatId="colorful" phldr="1"/>
      <dgm:spPr/>
    </dgm:pt>
    <dgm:pt modelId="{9C41609E-4F19-470E-BB43-47556F5AB6BE}">
      <dgm:prSet phldrT="[Text]" custT="1"/>
      <dgm:spPr>
        <a:xfrm>
          <a:off x="347639" y="767832"/>
          <a:ext cx="1489960" cy="103646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a:solidFill>
                <a:sysClr val="window" lastClr="FFFFFF"/>
              </a:solidFill>
              <a:latin typeface="Calibri" panose="020F0502020204030204"/>
              <a:ea typeface="+mn-ea"/>
              <a:cs typeface="+mn-cs"/>
            </a:rPr>
            <a:t>Pre-Foundation </a:t>
          </a:r>
        </a:p>
      </dgm:t>
    </dgm:pt>
    <dgm:pt modelId="{8945A1FD-DF53-4FD7-98A3-2EDDD7D6D0E8}" type="parTrans" cxnId="{B2F3924B-7430-4A91-9F55-9668A8378D55}">
      <dgm:prSet/>
      <dgm:spPr/>
      <dgm:t>
        <a:bodyPr/>
        <a:lstStyle/>
        <a:p>
          <a:endParaRPr lang="en-US"/>
        </a:p>
      </dgm:t>
    </dgm:pt>
    <dgm:pt modelId="{3E4B7F49-B907-436C-B796-269C4230C11B}" type="sibTrans" cxnId="{B2F3924B-7430-4A91-9F55-9668A8378D55}">
      <dgm:prSet/>
      <dgm:spPr/>
      <dgm:t>
        <a:bodyPr/>
        <a:lstStyle/>
        <a:p>
          <a:endParaRPr lang="en-US"/>
        </a:p>
      </dgm:t>
    </dgm:pt>
    <dgm:pt modelId="{7A0ECB7F-3FEA-4A65-881F-C23C50BFAF67}">
      <dgm:prSet phldrT="[Text]" custT="1"/>
      <dgm:spPr>
        <a:xfrm>
          <a:off x="1860666" y="784919"/>
          <a:ext cx="1232614" cy="1036473"/>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a:solidFill>
                <a:sysClr val="window" lastClr="FFFFFF"/>
              </a:solidFill>
              <a:latin typeface="Calibri" panose="020F0502020204030204"/>
              <a:ea typeface="+mn-ea"/>
              <a:cs typeface="+mn-cs"/>
            </a:rPr>
            <a:t>Foundation Practice</a:t>
          </a:r>
        </a:p>
      </dgm:t>
    </dgm:pt>
    <dgm:pt modelId="{928D0F07-9C9A-4A15-9BFA-4A64D18526D0}" type="parTrans" cxnId="{2241193E-AB52-41BE-B125-B94EB412053A}">
      <dgm:prSet/>
      <dgm:spPr/>
      <dgm:t>
        <a:bodyPr/>
        <a:lstStyle/>
        <a:p>
          <a:endParaRPr lang="en-US"/>
        </a:p>
      </dgm:t>
    </dgm:pt>
    <dgm:pt modelId="{BEF27539-1F7A-40D5-A52F-287680956318}" type="sibTrans" cxnId="{2241193E-AB52-41BE-B125-B94EB412053A}">
      <dgm:prSet/>
      <dgm:spPr/>
      <dgm:t>
        <a:bodyPr/>
        <a:lstStyle/>
        <a:p>
          <a:endParaRPr lang="en-US"/>
        </a:p>
      </dgm:t>
    </dgm:pt>
    <dgm:pt modelId="{53C6B508-CD0F-4990-9877-2D2188235FC4}">
      <dgm:prSet phldrT="[Text]" custT="1"/>
      <dgm:spPr>
        <a:xfrm>
          <a:off x="3109527" y="779162"/>
          <a:ext cx="3928613" cy="1030896"/>
        </a:xfrm>
        <a:prstGeom prst="roundRect">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a:solidFill>
                <a:sysClr val="window" lastClr="FFFFFF"/>
              </a:solidFill>
              <a:latin typeface="Calibri" panose="020F0502020204030204"/>
              <a:ea typeface="+mn-ea"/>
              <a:cs typeface="+mn-cs"/>
            </a:rPr>
            <a:t>Advanced Practice </a:t>
          </a:r>
        </a:p>
        <a:p>
          <a:r>
            <a:rPr lang="en-US" sz="1600" b="1" dirty="0">
              <a:solidFill>
                <a:sysClr val="window" lastClr="FFFFFF"/>
              </a:solidFill>
              <a:latin typeface="Calibri" panose="020F0502020204030204"/>
              <a:ea typeface="+mn-ea"/>
              <a:cs typeface="+mn-cs"/>
            </a:rPr>
            <a:t>(Intermediate - Advanced - Expert)</a:t>
          </a:r>
        </a:p>
      </dgm:t>
    </dgm:pt>
    <dgm:pt modelId="{3F155F63-581C-4D73-89E0-19C87CFCEEFF}" type="parTrans" cxnId="{80C1E886-1283-4F9A-AAC3-0A71E47300F4}">
      <dgm:prSet/>
      <dgm:spPr/>
      <dgm:t>
        <a:bodyPr/>
        <a:lstStyle/>
        <a:p>
          <a:endParaRPr lang="en-US"/>
        </a:p>
      </dgm:t>
    </dgm:pt>
    <dgm:pt modelId="{6838B3F1-C733-4A2A-9471-40B8B75CAB82}" type="sibTrans" cxnId="{80C1E886-1283-4F9A-AAC3-0A71E47300F4}">
      <dgm:prSet/>
      <dgm:spPr/>
      <dgm:t>
        <a:bodyPr/>
        <a:lstStyle/>
        <a:p>
          <a:endParaRPr lang="en-US"/>
        </a:p>
      </dgm:t>
    </dgm:pt>
    <dgm:pt modelId="{74D0F772-1330-4507-BF30-0E139FFF35F3}" type="pres">
      <dgm:prSet presAssocID="{38FEEA37-92F6-4E1D-8BF2-8F6C42A95BEA}" presName="CompostProcess" presStyleCnt="0">
        <dgm:presLayoutVars>
          <dgm:dir/>
          <dgm:resizeHandles val="exact"/>
        </dgm:presLayoutVars>
      </dgm:prSet>
      <dgm:spPr/>
    </dgm:pt>
    <dgm:pt modelId="{2024AEBB-2ABA-4A56-8EAC-CF6B88088772}" type="pres">
      <dgm:prSet presAssocID="{38FEEA37-92F6-4E1D-8BF2-8F6C42A95BEA}" presName="arrow" presStyleLbl="bgShp" presStyleIdx="0" presStyleCnt="1"/>
      <dgm:spPr>
        <a:xfrm>
          <a:off x="530048" y="0"/>
          <a:ext cx="6007221" cy="2577242"/>
        </a:xfrm>
        <a:prstGeom prst="rightArrow">
          <a:avLst/>
        </a:prstGeom>
        <a:solidFill>
          <a:srgbClr val="4472C4">
            <a:tint val="40000"/>
            <a:hueOff val="0"/>
            <a:satOff val="0"/>
            <a:lumOff val="0"/>
            <a:alphaOff val="0"/>
          </a:srgbClr>
        </a:solidFill>
        <a:ln>
          <a:noFill/>
        </a:ln>
        <a:effectLst/>
      </dgm:spPr>
    </dgm:pt>
    <dgm:pt modelId="{E8B6E337-8606-49E3-9BCD-29306F536C78}" type="pres">
      <dgm:prSet presAssocID="{38FEEA37-92F6-4E1D-8BF2-8F6C42A95BEA}" presName="linearProcess" presStyleCnt="0"/>
      <dgm:spPr/>
    </dgm:pt>
    <dgm:pt modelId="{6BBD6C14-49FF-43BD-8B05-754BA048F586}" type="pres">
      <dgm:prSet presAssocID="{9C41609E-4F19-470E-BB43-47556F5AB6BE}" presName="textNode" presStyleLbl="node1" presStyleIdx="0" presStyleCnt="3" custScaleX="118012" custScaleY="100540" custLinFactX="11055" custLinFactNeighborX="100000" custLinFactNeighborY="-248">
        <dgm:presLayoutVars>
          <dgm:bulletEnabled val="1"/>
        </dgm:presLayoutVars>
      </dgm:prSet>
      <dgm:spPr/>
    </dgm:pt>
    <dgm:pt modelId="{0077DC0B-5113-4E6E-870D-B07F4739143B}" type="pres">
      <dgm:prSet presAssocID="{3E4B7F49-B907-436C-B796-269C4230C11B}" presName="sibTrans" presStyleCnt="0"/>
      <dgm:spPr/>
    </dgm:pt>
    <dgm:pt modelId="{E4F8147C-C256-45F4-8DD4-CBB90BCE1496}" type="pres">
      <dgm:prSet presAssocID="{7A0ECB7F-3FEA-4A65-881F-C23C50BFAF67}" presName="textNode" presStyleLbl="node1" presStyleIdx="1" presStyleCnt="3" custScaleX="97629" custScaleY="100541" custLinFactNeighborX="79169" custLinFactNeighborY="1410">
        <dgm:presLayoutVars>
          <dgm:bulletEnabled val="1"/>
        </dgm:presLayoutVars>
      </dgm:prSet>
      <dgm:spPr/>
    </dgm:pt>
    <dgm:pt modelId="{21F31AFE-E264-44B2-82CA-D3BDE4114D9B}" type="pres">
      <dgm:prSet presAssocID="{BEF27539-1F7A-40D5-A52F-287680956318}" presName="sibTrans" presStyleCnt="0"/>
      <dgm:spPr/>
    </dgm:pt>
    <dgm:pt modelId="{D62C3F2D-8E62-4C96-87D1-5848060865FD}" type="pres">
      <dgm:prSet presAssocID="{53C6B508-CD0F-4990-9877-2D2188235FC4}" presName="textNode" presStyleLbl="node1" presStyleIdx="2" presStyleCnt="3" custScaleX="311165" custLinFactNeighborX="-12923" custLinFactNeighborY="581">
        <dgm:presLayoutVars>
          <dgm:bulletEnabled val="1"/>
        </dgm:presLayoutVars>
      </dgm:prSet>
      <dgm:spPr/>
    </dgm:pt>
  </dgm:ptLst>
  <dgm:cxnLst>
    <dgm:cxn modelId="{59695E3B-C9CC-4722-8068-8CDDA4E315CE}" type="presOf" srcId="{38FEEA37-92F6-4E1D-8BF2-8F6C42A95BEA}" destId="{74D0F772-1330-4507-BF30-0E139FFF35F3}" srcOrd="0" destOrd="0" presId="urn:microsoft.com/office/officeart/2005/8/layout/hProcess9"/>
    <dgm:cxn modelId="{2241193E-AB52-41BE-B125-B94EB412053A}" srcId="{38FEEA37-92F6-4E1D-8BF2-8F6C42A95BEA}" destId="{7A0ECB7F-3FEA-4A65-881F-C23C50BFAF67}" srcOrd="1" destOrd="0" parTransId="{928D0F07-9C9A-4A15-9BFA-4A64D18526D0}" sibTransId="{BEF27539-1F7A-40D5-A52F-287680956318}"/>
    <dgm:cxn modelId="{B2F3924B-7430-4A91-9F55-9668A8378D55}" srcId="{38FEEA37-92F6-4E1D-8BF2-8F6C42A95BEA}" destId="{9C41609E-4F19-470E-BB43-47556F5AB6BE}" srcOrd="0" destOrd="0" parTransId="{8945A1FD-DF53-4FD7-98A3-2EDDD7D6D0E8}" sibTransId="{3E4B7F49-B907-436C-B796-269C4230C11B}"/>
    <dgm:cxn modelId="{78746C4E-109B-4382-BDCC-0288353E6FD2}" type="presOf" srcId="{53C6B508-CD0F-4990-9877-2D2188235FC4}" destId="{D62C3F2D-8E62-4C96-87D1-5848060865FD}" srcOrd="0" destOrd="0" presId="urn:microsoft.com/office/officeart/2005/8/layout/hProcess9"/>
    <dgm:cxn modelId="{80C1E886-1283-4F9A-AAC3-0A71E47300F4}" srcId="{38FEEA37-92F6-4E1D-8BF2-8F6C42A95BEA}" destId="{53C6B508-CD0F-4990-9877-2D2188235FC4}" srcOrd="2" destOrd="0" parTransId="{3F155F63-581C-4D73-89E0-19C87CFCEEFF}" sibTransId="{6838B3F1-C733-4A2A-9471-40B8B75CAB82}"/>
    <dgm:cxn modelId="{6000A0B0-08CC-49A2-B307-A523ACB200EF}" type="presOf" srcId="{7A0ECB7F-3FEA-4A65-881F-C23C50BFAF67}" destId="{E4F8147C-C256-45F4-8DD4-CBB90BCE1496}" srcOrd="0" destOrd="0" presId="urn:microsoft.com/office/officeart/2005/8/layout/hProcess9"/>
    <dgm:cxn modelId="{FCF82DCC-A32B-4026-98A0-02C0AE7F54DB}" type="presOf" srcId="{9C41609E-4F19-470E-BB43-47556F5AB6BE}" destId="{6BBD6C14-49FF-43BD-8B05-754BA048F586}" srcOrd="0" destOrd="0" presId="urn:microsoft.com/office/officeart/2005/8/layout/hProcess9"/>
    <dgm:cxn modelId="{153FCFA3-00CE-4A99-88A4-6C5C669A09D6}" type="presParOf" srcId="{74D0F772-1330-4507-BF30-0E139FFF35F3}" destId="{2024AEBB-2ABA-4A56-8EAC-CF6B88088772}" srcOrd="0" destOrd="0" presId="urn:microsoft.com/office/officeart/2005/8/layout/hProcess9"/>
    <dgm:cxn modelId="{2BFCEA8D-90F0-44AC-8998-D95FE91C9C46}" type="presParOf" srcId="{74D0F772-1330-4507-BF30-0E139FFF35F3}" destId="{E8B6E337-8606-49E3-9BCD-29306F536C78}" srcOrd="1" destOrd="0" presId="urn:microsoft.com/office/officeart/2005/8/layout/hProcess9"/>
    <dgm:cxn modelId="{00E41882-9C7E-4F12-A21F-BBBD7156EB56}" type="presParOf" srcId="{E8B6E337-8606-49E3-9BCD-29306F536C78}" destId="{6BBD6C14-49FF-43BD-8B05-754BA048F586}" srcOrd="0" destOrd="0" presId="urn:microsoft.com/office/officeart/2005/8/layout/hProcess9"/>
    <dgm:cxn modelId="{9F58147D-41CE-4405-B855-DBACE06381D1}" type="presParOf" srcId="{E8B6E337-8606-49E3-9BCD-29306F536C78}" destId="{0077DC0B-5113-4E6E-870D-B07F4739143B}" srcOrd="1" destOrd="0" presId="urn:microsoft.com/office/officeart/2005/8/layout/hProcess9"/>
    <dgm:cxn modelId="{04E7C079-34A6-4A78-AF97-753510C258E7}" type="presParOf" srcId="{E8B6E337-8606-49E3-9BCD-29306F536C78}" destId="{E4F8147C-C256-45F4-8DD4-CBB90BCE1496}" srcOrd="2" destOrd="0" presId="urn:microsoft.com/office/officeart/2005/8/layout/hProcess9"/>
    <dgm:cxn modelId="{6369FE5C-85A0-4ED1-A10E-1A7DFAB9FE23}" type="presParOf" srcId="{E8B6E337-8606-49E3-9BCD-29306F536C78}" destId="{21F31AFE-E264-44B2-82CA-D3BDE4114D9B}" srcOrd="3" destOrd="0" presId="urn:microsoft.com/office/officeart/2005/8/layout/hProcess9"/>
    <dgm:cxn modelId="{4CF97428-5987-47C8-BB71-25EFCB8EBDAB}" type="presParOf" srcId="{E8B6E337-8606-49E3-9BCD-29306F536C78}" destId="{D62C3F2D-8E62-4C96-87D1-5848060865F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7160F-C1B7-4E60-A4CA-4F68BBA12740}"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SG"/>
        </a:p>
      </dgm:t>
    </dgm:pt>
    <dgm:pt modelId="{90DB4580-C941-45B0-BB72-57DFE590AE90}">
      <dgm:prSet phldrT="[Text]" custT="1"/>
      <dgm:spPr>
        <a:solidFill>
          <a:srgbClr val="00B050"/>
        </a:solidFill>
        <a:effectLst>
          <a:outerShdw blurRad="50800" dist="38100" dir="2700000" algn="tl" rotWithShape="0">
            <a:prstClr val="black">
              <a:alpha val="40000"/>
            </a:prstClr>
          </a:outerShdw>
        </a:effectLst>
      </dgm:spPr>
      <dgm:t>
        <a:bodyPr/>
        <a:lstStyle/>
        <a:p>
          <a:r>
            <a:rPr lang="en-US" sz="1800" b="1" dirty="0">
              <a:effectLst>
                <a:outerShdw blurRad="38100" dist="38100" dir="2700000" algn="tl">
                  <a:srgbClr val="000000">
                    <a:alpha val="43137"/>
                  </a:srgbClr>
                </a:outerShdw>
              </a:effectLst>
              <a:latin typeface="Candara" panose="020E0502030303020204" pitchFamily="34" charset="0"/>
            </a:rPr>
            <a:t>Foundation</a:t>
          </a:r>
          <a:endParaRPr lang="en-SG" sz="1800" b="1" dirty="0">
            <a:effectLst>
              <a:outerShdw blurRad="38100" dist="38100" dir="2700000" algn="tl">
                <a:srgbClr val="000000">
                  <a:alpha val="43137"/>
                </a:srgbClr>
              </a:outerShdw>
            </a:effectLst>
            <a:latin typeface="Candara" panose="020E0502030303020204" pitchFamily="34" charset="0"/>
          </a:endParaRPr>
        </a:p>
      </dgm:t>
    </dgm:pt>
    <dgm:pt modelId="{500ACA04-D487-40C9-9901-367788394827}" type="parTrans" cxnId="{E07121CB-A90B-4D16-B08E-105A3BB26F77}">
      <dgm:prSet/>
      <dgm:spPr/>
      <dgm:t>
        <a:bodyPr/>
        <a:lstStyle/>
        <a:p>
          <a:endParaRPr lang="en-SG" sz="1600"/>
        </a:p>
      </dgm:t>
    </dgm:pt>
    <dgm:pt modelId="{98D24319-5E88-4BC2-9EAF-1A8EA4723050}" type="sibTrans" cxnId="{E07121CB-A90B-4D16-B08E-105A3BB26F77}">
      <dgm:prSet/>
      <dgm:spPr/>
      <dgm:t>
        <a:bodyPr/>
        <a:lstStyle/>
        <a:p>
          <a:endParaRPr lang="en-SG" sz="1600"/>
        </a:p>
      </dgm:t>
    </dgm:pt>
    <dgm:pt modelId="{B5EC0317-0C8A-4DA6-968B-CBFEA375033B}">
      <dgm:prSet phldrT="[Text]" custT="1"/>
      <dgm:spPr/>
      <dgm:t>
        <a:bodyPr/>
        <a:lstStyle/>
        <a:p>
          <a:pPr>
            <a:buFont typeface="Wingdings" panose="05000000000000000000" pitchFamily="2" charset="2"/>
            <a:buChar char="§"/>
          </a:pPr>
          <a:r>
            <a:rPr lang="en-SG" sz="1600" dirty="0">
              <a:latin typeface="+mn-lt"/>
              <a:cs typeface="Calibri Light" panose="020F0302020204030204" pitchFamily="34" charset="0"/>
            </a:rPr>
            <a:t>Able to successfully complete tasks with help from an expert</a:t>
          </a:r>
        </a:p>
        <a:p>
          <a:pPr>
            <a:buFont typeface="Wingdings" panose="05000000000000000000" pitchFamily="2" charset="2"/>
            <a:buChar char="§"/>
          </a:pPr>
          <a:r>
            <a:rPr lang="en-SG" sz="1600" dirty="0">
              <a:latin typeface="+mn-lt"/>
              <a:cs typeface="Calibri Light" panose="020F0302020204030204" pitchFamily="34" charset="0"/>
            </a:rPr>
            <a:t>Focus on acquisition of knowledge or skill</a:t>
          </a:r>
          <a:endParaRPr lang="en-SG" sz="1600" dirty="0">
            <a:latin typeface="+mn-lt"/>
          </a:endParaRPr>
        </a:p>
      </dgm:t>
    </dgm:pt>
    <dgm:pt modelId="{686D2FA4-7A2F-48CA-B43E-39BAF06140CE}" type="parTrans" cxnId="{88340064-E3B3-4362-AAFA-6988C03D43A7}">
      <dgm:prSet/>
      <dgm:spPr/>
      <dgm:t>
        <a:bodyPr/>
        <a:lstStyle/>
        <a:p>
          <a:endParaRPr lang="en-SG" sz="1600"/>
        </a:p>
      </dgm:t>
    </dgm:pt>
    <dgm:pt modelId="{111FA126-0E92-45DE-8CBB-7FBBCE6F1722}" type="sibTrans" cxnId="{88340064-E3B3-4362-AAFA-6988C03D43A7}">
      <dgm:prSet/>
      <dgm:spPr/>
      <dgm:t>
        <a:bodyPr/>
        <a:lstStyle/>
        <a:p>
          <a:endParaRPr lang="en-SG" sz="1600"/>
        </a:p>
      </dgm:t>
    </dgm:pt>
    <dgm:pt modelId="{1FD98FB7-1F85-4CD7-B333-4613A0F0809F}">
      <dgm:prSet phldrT="[Text]" custT="1"/>
      <dgm:spPr>
        <a:solidFill>
          <a:srgbClr val="E471FF"/>
        </a:solidFill>
        <a:effectLst>
          <a:outerShdw blurRad="50800" dist="38100" dir="2700000" algn="tl" rotWithShape="0">
            <a:prstClr val="black">
              <a:alpha val="40000"/>
            </a:prstClr>
          </a:outerShdw>
        </a:effectLst>
      </dgm:spPr>
      <dgm:t>
        <a:bodyPr/>
        <a:lstStyle/>
        <a:p>
          <a:r>
            <a:rPr lang="en-US" sz="1800" b="1" dirty="0">
              <a:effectLst>
                <a:outerShdw blurRad="38100" dist="38100" dir="2700000" algn="tl">
                  <a:srgbClr val="000000">
                    <a:alpha val="43137"/>
                  </a:srgbClr>
                </a:outerShdw>
              </a:effectLst>
              <a:latin typeface="Candara" panose="020E0502030303020204" pitchFamily="34" charset="0"/>
            </a:rPr>
            <a:t>Intermediate</a:t>
          </a:r>
          <a:endParaRPr lang="en-SG" sz="1800" b="1" dirty="0">
            <a:effectLst>
              <a:outerShdw blurRad="38100" dist="38100" dir="2700000" algn="tl">
                <a:srgbClr val="000000">
                  <a:alpha val="43137"/>
                </a:srgbClr>
              </a:outerShdw>
            </a:effectLst>
            <a:latin typeface="Candara" panose="020E0502030303020204" pitchFamily="34" charset="0"/>
          </a:endParaRPr>
        </a:p>
      </dgm:t>
    </dgm:pt>
    <dgm:pt modelId="{7DCE3512-BE13-42BC-A095-7BC352D04B02}" type="parTrans" cxnId="{DDF71436-EDF5-4001-8CD9-B22DFACEE5AA}">
      <dgm:prSet/>
      <dgm:spPr/>
      <dgm:t>
        <a:bodyPr/>
        <a:lstStyle/>
        <a:p>
          <a:endParaRPr lang="en-SG" sz="1600"/>
        </a:p>
      </dgm:t>
    </dgm:pt>
    <dgm:pt modelId="{2E35961B-6471-4350-A2CD-007E5F3AABC8}" type="sibTrans" cxnId="{DDF71436-EDF5-4001-8CD9-B22DFACEE5AA}">
      <dgm:prSet/>
      <dgm:spPr/>
      <dgm:t>
        <a:bodyPr/>
        <a:lstStyle/>
        <a:p>
          <a:endParaRPr lang="en-SG" sz="1600"/>
        </a:p>
      </dgm:t>
    </dgm:pt>
    <dgm:pt modelId="{8940163B-48BC-42BB-A210-721C689E1A08}">
      <dgm:prSet phldrT="[Text]" custT="1"/>
      <dgm:spPr/>
      <dgm:t>
        <a:bodyPr/>
        <a:lstStyle/>
        <a:p>
          <a:r>
            <a:rPr lang="en-SG" sz="1600" dirty="0">
              <a:latin typeface="+mn-lt"/>
              <a:cs typeface="Calibri Light" panose="020F0302020204030204" pitchFamily="34" charset="0"/>
            </a:rPr>
            <a:t>Able to successfully complete tasks with occasional help from an expert</a:t>
          </a:r>
        </a:p>
        <a:p>
          <a:r>
            <a:rPr lang="en-SG" sz="1600" dirty="0">
              <a:latin typeface="+mn-lt"/>
              <a:cs typeface="Calibri Light" panose="020F0302020204030204" pitchFamily="34" charset="0"/>
            </a:rPr>
            <a:t>Focus on applying and enhancing knowledge or skill</a:t>
          </a:r>
          <a:endParaRPr lang="en-SG" sz="1600" dirty="0">
            <a:latin typeface="+mn-lt"/>
          </a:endParaRPr>
        </a:p>
      </dgm:t>
    </dgm:pt>
    <dgm:pt modelId="{3CEF5685-EA76-4A46-8F55-022BCC0DA8F0}" type="parTrans" cxnId="{2C17DBAF-BAAF-43E2-A527-25B0C42AB341}">
      <dgm:prSet/>
      <dgm:spPr/>
      <dgm:t>
        <a:bodyPr/>
        <a:lstStyle/>
        <a:p>
          <a:endParaRPr lang="en-SG" sz="1600"/>
        </a:p>
      </dgm:t>
    </dgm:pt>
    <dgm:pt modelId="{718B7F9D-AE3D-418C-A8AA-5DA34C72D48D}" type="sibTrans" cxnId="{2C17DBAF-BAAF-43E2-A527-25B0C42AB341}">
      <dgm:prSet/>
      <dgm:spPr/>
      <dgm:t>
        <a:bodyPr/>
        <a:lstStyle/>
        <a:p>
          <a:endParaRPr lang="en-SG" sz="1600"/>
        </a:p>
      </dgm:t>
    </dgm:pt>
    <dgm:pt modelId="{9F8F3950-126E-47CF-90E2-21324BCAB316}">
      <dgm:prSet phldrT="[Text]" custT="1"/>
      <dgm:spPr>
        <a:solidFill>
          <a:srgbClr val="B400DE"/>
        </a:solidFill>
        <a:effectLst>
          <a:outerShdw blurRad="50800" dist="38100" dir="2700000" algn="tl" rotWithShape="0">
            <a:prstClr val="black">
              <a:alpha val="40000"/>
            </a:prstClr>
          </a:outerShdw>
        </a:effectLst>
      </dgm:spPr>
      <dgm:t>
        <a:bodyPr/>
        <a:lstStyle/>
        <a:p>
          <a:r>
            <a:rPr lang="en-US" sz="1800" b="1" dirty="0">
              <a:effectLst>
                <a:outerShdw blurRad="38100" dist="38100" dir="2700000" algn="tl">
                  <a:srgbClr val="000000">
                    <a:alpha val="43137"/>
                  </a:srgbClr>
                </a:outerShdw>
              </a:effectLst>
              <a:latin typeface="Candara" panose="020E0502030303020204" pitchFamily="34" charset="0"/>
            </a:rPr>
            <a:t>Advanced</a:t>
          </a:r>
          <a:endParaRPr lang="en-SG" sz="1800" b="1" dirty="0">
            <a:effectLst>
              <a:outerShdw blurRad="38100" dist="38100" dir="2700000" algn="tl">
                <a:srgbClr val="000000">
                  <a:alpha val="43137"/>
                </a:srgbClr>
              </a:outerShdw>
            </a:effectLst>
            <a:latin typeface="Candara" panose="020E0502030303020204" pitchFamily="34" charset="0"/>
          </a:endParaRPr>
        </a:p>
      </dgm:t>
    </dgm:pt>
    <dgm:pt modelId="{2EDA3D57-83EB-42EF-8C6F-BC6262ADDA08}" type="parTrans" cxnId="{E633021B-70F0-4D66-9DE4-1F58413F1106}">
      <dgm:prSet/>
      <dgm:spPr/>
      <dgm:t>
        <a:bodyPr/>
        <a:lstStyle/>
        <a:p>
          <a:endParaRPr lang="en-SG" sz="1600"/>
        </a:p>
      </dgm:t>
    </dgm:pt>
    <dgm:pt modelId="{712BD9D3-864B-4DC1-ACDA-769EC1DCA6D4}" type="sibTrans" cxnId="{E633021B-70F0-4D66-9DE4-1F58413F1106}">
      <dgm:prSet/>
      <dgm:spPr/>
      <dgm:t>
        <a:bodyPr/>
        <a:lstStyle/>
        <a:p>
          <a:endParaRPr lang="en-SG" sz="1600"/>
        </a:p>
      </dgm:t>
    </dgm:pt>
    <dgm:pt modelId="{D9D866D9-33E5-421E-BD42-83F90FB199DC}">
      <dgm:prSet phldrT="[Text]" custT="1"/>
      <dgm:spPr/>
      <dgm:t>
        <a:bodyPr/>
        <a:lstStyle/>
        <a:p>
          <a:r>
            <a:rPr lang="en-SG" sz="1600" dirty="0">
              <a:latin typeface="+mn-lt"/>
              <a:cs typeface="Calibri Light" panose="020F0302020204030204" pitchFamily="34" charset="0"/>
            </a:rPr>
            <a:t>Routinely manages complex situations and a recognised “person to ask” in the organisation</a:t>
          </a:r>
        </a:p>
        <a:p>
          <a:r>
            <a:rPr lang="en-SG" sz="1600" dirty="0">
              <a:latin typeface="+mn-lt"/>
              <a:cs typeface="Calibri Light" panose="020F0302020204030204" pitchFamily="34" charset="0"/>
            </a:rPr>
            <a:t>Focus on broad organizational or professional issues</a:t>
          </a:r>
          <a:endParaRPr lang="en-SG" sz="1600" dirty="0">
            <a:latin typeface="+mn-lt"/>
          </a:endParaRPr>
        </a:p>
      </dgm:t>
    </dgm:pt>
    <dgm:pt modelId="{893C2B4A-D346-4B1F-9166-95D00F44BDF1}" type="parTrans" cxnId="{594C19E2-B3CB-4DE8-845D-345A80002DCC}">
      <dgm:prSet/>
      <dgm:spPr/>
      <dgm:t>
        <a:bodyPr/>
        <a:lstStyle/>
        <a:p>
          <a:endParaRPr lang="en-SG" sz="1600"/>
        </a:p>
      </dgm:t>
    </dgm:pt>
    <dgm:pt modelId="{159D9E04-026D-4A6D-B339-910225A64EEE}" type="sibTrans" cxnId="{594C19E2-B3CB-4DE8-845D-345A80002DCC}">
      <dgm:prSet/>
      <dgm:spPr/>
      <dgm:t>
        <a:bodyPr/>
        <a:lstStyle/>
        <a:p>
          <a:endParaRPr lang="en-SG" sz="1600"/>
        </a:p>
      </dgm:t>
    </dgm:pt>
    <dgm:pt modelId="{7164816C-9FBE-427F-BEB0-7744E1E8AAD3}">
      <dgm:prSet phldrT="[Text]" custT="1"/>
      <dgm:spPr>
        <a:solidFill>
          <a:srgbClr val="7030A0"/>
        </a:solidFill>
        <a:effectLst>
          <a:outerShdw blurRad="50800" dist="38100" dir="2700000" algn="tl" rotWithShape="0">
            <a:prstClr val="black">
              <a:alpha val="40000"/>
            </a:prstClr>
          </a:outerShdw>
        </a:effectLst>
      </dgm:spPr>
      <dgm:t>
        <a:bodyPr/>
        <a:lstStyle/>
        <a:p>
          <a:r>
            <a:rPr lang="en-US" sz="1800" b="1" dirty="0">
              <a:effectLst>
                <a:outerShdw blurRad="38100" dist="38100" dir="2700000" algn="tl">
                  <a:srgbClr val="000000">
                    <a:alpha val="43137"/>
                  </a:srgbClr>
                </a:outerShdw>
              </a:effectLst>
              <a:latin typeface="Candara" panose="020E0502030303020204" pitchFamily="34" charset="0"/>
            </a:rPr>
            <a:t>Expert</a:t>
          </a:r>
          <a:endParaRPr lang="en-SG" sz="1800" b="1" dirty="0">
            <a:effectLst>
              <a:outerShdw blurRad="38100" dist="38100" dir="2700000" algn="tl">
                <a:srgbClr val="000000">
                  <a:alpha val="43137"/>
                </a:srgbClr>
              </a:outerShdw>
            </a:effectLst>
            <a:latin typeface="Candara" panose="020E0502030303020204" pitchFamily="34" charset="0"/>
          </a:endParaRPr>
        </a:p>
      </dgm:t>
    </dgm:pt>
    <dgm:pt modelId="{A452C6FD-3E68-467C-9C41-4ACD0C4E5516}" type="parTrans" cxnId="{0785BFA4-F662-4047-8993-FDD810900AA5}">
      <dgm:prSet/>
      <dgm:spPr/>
      <dgm:t>
        <a:bodyPr/>
        <a:lstStyle/>
        <a:p>
          <a:endParaRPr lang="en-SG" sz="1600"/>
        </a:p>
      </dgm:t>
    </dgm:pt>
    <dgm:pt modelId="{8D32CF21-26B1-4DE2-B0E9-E20BDDEDBE52}" type="sibTrans" cxnId="{0785BFA4-F662-4047-8993-FDD810900AA5}">
      <dgm:prSet/>
      <dgm:spPr/>
      <dgm:t>
        <a:bodyPr/>
        <a:lstStyle/>
        <a:p>
          <a:endParaRPr lang="en-SG" sz="1600"/>
        </a:p>
      </dgm:t>
    </dgm:pt>
    <dgm:pt modelId="{EFD326DF-8F51-4C2E-8EBB-66EEDB149630}">
      <dgm:prSet phldrT="[Text]" custT="1"/>
      <dgm:spPr/>
      <dgm:t>
        <a:bodyPr/>
        <a:lstStyle/>
        <a:p>
          <a:r>
            <a:rPr lang="en-SG" sz="1600" dirty="0">
              <a:latin typeface="+mn-lt"/>
              <a:cs typeface="Calibri Light" panose="020F0302020204030204" pitchFamily="34" charset="0"/>
            </a:rPr>
            <a:t>Recognised as an authority in that area of expertise, alongside a breadth of experience </a:t>
          </a:r>
        </a:p>
        <a:p>
          <a:r>
            <a:rPr lang="en-SG" sz="1600" dirty="0">
              <a:latin typeface="+mn-lt"/>
              <a:cs typeface="Calibri Light" panose="020F0302020204030204" pitchFamily="34" charset="0"/>
            </a:rPr>
            <a:t>Able to explain issues in relation to broader organizational issues, creates new applications and processes</a:t>
          </a:r>
        </a:p>
        <a:p>
          <a:r>
            <a:rPr lang="en-SG" sz="1600" dirty="0">
              <a:latin typeface="+mn-lt"/>
              <a:cs typeface="Calibri Light" panose="020F0302020204030204" pitchFamily="34" charset="0"/>
            </a:rPr>
            <a:t>Focus on strategic planning</a:t>
          </a:r>
        </a:p>
        <a:p>
          <a:endParaRPr lang="en-SG" sz="1600" dirty="0"/>
        </a:p>
      </dgm:t>
    </dgm:pt>
    <dgm:pt modelId="{4C9CF11B-508E-4992-BD30-69FF64B45786}" type="parTrans" cxnId="{C3EBBF1F-F1D3-42B2-A029-05DB94724BC0}">
      <dgm:prSet/>
      <dgm:spPr/>
      <dgm:t>
        <a:bodyPr/>
        <a:lstStyle/>
        <a:p>
          <a:endParaRPr lang="en-SG" sz="1600"/>
        </a:p>
      </dgm:t>
    </dgm:pt>
    <dgm:pt modelId="{936D32ED-D381-427D-AD42-A0E8495D2AB6}" type="sibTrans" cxnId="{C3EBBF1F-F1D3-42B2-A029-05DB94724BC0}">
      <dgm:prSet/>
      <dgm:spPr/>
      <dgm:t>
        <a:bodyPr/>
        <a:lstStyle/>
        <a:p>
          <a:endParaRPr lang="en-SG" sz="1600"/>
        </a:p>
      </dgm:t>
    </dgm:pt>
    <dgm:pt modelId="{1E507B08-0E2D-412A-9EEB-566BA8F550F0}" type="pres">
      <dgm:prSet presAssocID="{99B7160F-C1B7-4E60-A4CA-4F68BBA12740}" presName="Name0" presStyleCnt="0">
        <dgm:presLayoutVars>
          <dgm:dir/>
          <dgm:animLvl val="lvl"/>
          <dgm:resizeHandles val="exact"/>
        </dgm:presLayoutVars>
      </dgm:prSet>
      <dgm:spPr/>
    </dgm:pt>
    <dgm:pt modelId="{06788134-051F-4720-9457-C259FB2C8DD6}" type="pres">
      <dgm:prSet presAssocID="{90DB4580-C941-45B0-BB72-57DFE590AE90}" presName="compositeNode" presStyleCnt="0">
        <dgm:presLayoutVars>
          <dgm:bulletEnabled val="1"/>
        </dgm:presLayoutVars>
      </dgm:prSet>
      <dgm:spPr/>
    </dgm:pt>
    <dgm:pt modelId="{FAEE58C6-CC8B-474C-A24B-9E3E116C397E}" type="pres">
      <dgm:prSet presAssocID="{90DB4580-C941-45B0-BB72-57DFE590AE90}" presName="bgRect" presStyleLbl="node1" presStyleIdx="0" presStyleCnt="4" custScaleY="111671"/>
      <dgm:spPr/>
    </dgm:pt>
    <dgm:pt modelId="{7FB8049D-DC1C-4CC9-BE99-F22F483A8E9D}" type="pres">
      <dgm:prSet presAssocID="{90DB4580-C941-45B0-BB72-57DFE590AE90}" presName="parentNode" presStyleLbl="node1" presStyleIdx="0" presStyleCnt="4">
        <dgm:presLayoutVars>
          <dgm:chMax val="0"/>
          <dgm:bulletEnabled val="1"/>
        </dgm:presLayoutVars>
      </dgm:prSet>
      <dgm:spPr/>
    </dgm:pt>
    <dgm:pt modelId="{7807E240-1339-4AE0-9D18-B6D4BCFE92F6}" type="pres">
      <dgm:prSet presAssocID="{90DB4580-C941-45B0-BB72-57DFE590AE90}" presName="childNode" presStyleLbl="node1" presStyleIdx="0" presStyleCnt="4">
        <dgm:presLayoutVars>
          <dgm:bulletEnabled val="1"/>
        </dgm:presLayoutVars>
      </dgm:prSet>
      <dgm:spPr/>
    </dgm:pt>
    <dgm:pt modelId="{E8502206-71CD-4D3E-ADEE-DC17A4B7920E}" type="pres">
      <dgm:prSet presAssocID="{98D24319-5E88-4BC2-9EAF-1A8EA4723050}" presName="hSp" presStyleCnt="0"/>
      <dgm:spPr/>
    </dgm:pt>
    <dgm:pt modelId="{F005A08C-A485-4D2E-9445-5EB3F7A7F4F2}" type="pres">
      <dgm:prSet presAssocID="{98D24319-5E88-4BC2-9EAF-1A8EA4723050}" presName="vProcSp" presStyleCnt="0"/>
      <dgm:spPr/>
    </dgm:pt>
    <dgm:pt modelId="{1A1E7182-87B3-4FA2-9C1F-ED6584B77AA0}" type="pres">
      <dgm:prSet presAssocID="{98D24319-5E88-4BC2-9EAF-1A8EA4723050}" presName="vSp1" presStyleCnt="0"/>
      <dgm:spPr/>
    </dgm:pt>
    <dgm:pt modelId="{0A4185AA-2FCB-4004-BE93-2CA0AC08CB02}" type="pres">
      <dgm:prSet presAssocID="{98D24319-5E88-4BC2-9EAF-1A8EA4723050}" presName="simulatedConn" presStyleLbl="solidFgAcc1" presStyleIdx="0" presStyleCnt="3"/>
      <dgm:spPr>
        <a:solidFill>
          <a:srgbClr val="C7FF8F"/>
        </a:solidFill>
        <a:ln>
          <a:solidFill>
            <a:srgbClr val="7030A0"/>
          </a:solidFill>
        </a:ln>
        <a:effectLst>
          <a:outerShdw blurRad="50800" dist="38100" dir="2700000" algn="tl" rotWithShape="0">
            <a:prstClr val="black">
              <a:alpha val="40000"/>
            </a:prstClr>
          </a:outerShdw>
        </a:effectLst>
      </dgm:spPr>
    </dgm:pt>
    <dgm:pt modelId="{15C2D25C-D9D4-491F-AA29-EB36408F39B1}" type="pres">
      <dgm:prSet presAssocID="{98D24319-5E88-4BC2-9EAF-1A8EA4723050}" presName="vSp2" presStyleCnt="0"/>
      <dgm:spPr/>
    </dgm:pt>
    <dgm:pt modelId="{9B1A461D-3164-4346-8B7C-5F81620BC96B}" type="pres">
      <dgm:prSet presAssocID="{98D24319-5E88-4BC2-9EAF-1A8EA4723050}" presName="sibTrans" presStyleCnt="0"/>
      <dgm:spPr/>
    </dgm:pt>
    <dgm:pt modelId="{11DDCF41-0AFA-4DEF-859A-2652D9F98214}" type="pres">
      <dgm:prSet presAssocID="{1FD98FB7-1F85-4CD7-B333-4613A0F0809F}" presName="compositeNode" presStyleCnt="0">
        <dgm:presLayoutVars>
          <dgm:bulletEnabled val="1"/>
        </dgm:presLayoutVars>
      </dgm:prSet>
      <dgm:spPr/>
    </dgm:pt>
    <dgm:pt modelId="{EFC9029D-3D57-4FF1-98E4-82F83BC796A4}" type="pres">
      <dgm:prSet presAssocID="{1FD98FB7-1F85-4CD7-B333-4613A0F0809F}" presName="bgRect" presStyleLbl="node1" presStyleIdx="1" presStyleCnt="4" custScaleY="111737"/>
      <dgm:spPr/>
    </dgm:pt>
    <dgm:pt modelId="{2BCE1E24-9CB9-4096-88F9-C8B8788FE435}" type="pres">
      <dgm:prSet presAssocID="{1FD98FB7-1F85-4CD7-B333-4613A0F0809F}" presName="parentNode" presStyleLbl="node1" presStyleIdx="1" presStyleCnt="4">
        <dgm:presLayoutVars>
          <dgm:chMax val="0"/>
          <dgm:bulletEnabled val="1"/>
        </dgm:presLayoutVars>
      </dgm:prSet>
      <dgm:spPr/>
    </dgm:pt>
    <dgm:pt modelId="{3E448389-1AFF-4C6C-AB8C-A24B14838BB3}" type="pres">
      <dgm:prSet presAssocID="{1FD98FB7-1F85-4CD7-B333-4613A0F0809F}" presName="childNode" presStyleLbl="node1" presStyleIdx="1" presStyleCnt="4">
        <dgm:presLayoutVars>
          <dgm:bulletEnabled val="1"/>
        </dgm:presLayoutVars>
      </dgm:prSet>
      <dgm:spPr/>
    </dgm:pt>
    <dgm:pt modelId="{6FFB2C51-DDA8-43E0-A601-1B9F5B675645}" type="pres">
      <dgm:prSet presAssocID="{2E35961B-6471-4350-A2CD-007E5F3AABC8}" presName="hSp" presStyleCnt="0"/>
      <dgm:spPr/>
    </dgm:pt>
    <dgm:pt modelId="{40539668-F4E3-41CA-9FE7-8BE22890B94C}" type="pres">
      <dgm:prSet presAssocID="{2E35961B-6471-4350-A2CD-007E5F3AABC8}" presName="vProcSp" presStyleCnt="0"/>
      <dgm:spPr/>
    </dgm:pt>
    <dgm:pt modelId="{FD282788-0F8B-4A76-9DE4-8A455B269388}" type="pres">
      <dgm:prSet presAssocID="{2E35961B-6471-4350-A2CD-007E5F3AABC8}" presName="vSp1" presStyleCnt="0"/>
      <dgm:spPr/>
    </dgm:pt>
    <dgm:pt modelId="{B46D359B-6BDA-4471-A8B2-E2AEEE494966}" type="pres">
      <dgm:prSet presAssocID="{2E35961B-6471-4350-A2CD-007E5F3AABC8}" presName="simulatedConn" presStyleLbl="solidFgAcc1" presStyleIdx="1" presStyleCnt="3"/>
      <dgm:spPr>
        <a:solidFill>
          <a:srgbClr val="C7FF8F"/>
        </a:solidFill>
        <a:ln>
          <a:solidFill>
            <a:srgbClr val="7030A0"/>
          </a:solidFill>
        </a:ln>
        <a:effectLst>
          <a:outerShdw blurRad="50800" dist="38100" dir="2700000" algn="tl" rotWithShape="0">
            <a:prstClr val="black">
              <a:alpha val="40000"/>
            </a:prstClr>
          </a:outerShdw>
        </a:effectLst>
      </dgm:spPr>
    </dgm:pt>
    <dgm:pt modelId="{3789D8D0-C43B-4D0B-A273-4267EA174911}" type="pres">
      <dgm:prSet presAssocID="{2E35961B-6471-4350-A2CD-007E5F3AABC8}" presName="vSp2" presStyleCnt="0"/>
      <dgm:spPr/>
    </dgm:pt>
    <dgm:pt modelId="{EB04E3AD-2CC8-41F5-84CD-1CB6CD2D4791}" type="pres">
      <dgm:prSet presAssocID="{2E35961B-6471-4350-A2CD-007E5F3AABC8}" presName="sibTrans" presStyleCnt="0"/>
      <dgm:spPr/>
    </dgm:pt>
    <dgm:pt modelId="{1CDA64CB-7559-478F-AE81-5DA58D23E078}" type="pres">
      <dgm:prSet presAssocID="{9F8F3950-126E-47CF-90E2-21324BCAB316}" presName="compositeNode" presStyleCnt="0">
        <dgm:presLayoutVars>
          <dgm:bulletEnabled val="1"/>
        </dgm:presLayoutVars>
      </dgm:prSet>
      <dgm:spPr/>
    </dgm:pt>
    <dgm:pt modelId="{7351096C-B756-49BF-B59F-2B28037F8527}" type="pres">
      <dgm:prSet presAssocID="{9F8F3950-126E-47CF-90E2-21324BCAB316}" presName="bgRect" presStyleLbl="node1" presStyleIdx="2" presStyleCnt="4" custScaleY="111500"/>
      <dgm:spPr/>
    </dgm:pt>
    <dgm:pt modelId="{0DF330AE-65B9-4DE1-ACD5-ADE3DDEAC0EF}" type="pres">
      <dgm:prSet presAssocID="{9F8F3950-126E-47CF-90E2-21324BCAB316}" presName="parentNode" presStyleLbl="node1" presStyleIdx="2" presStyleCnt="4">
        <dgm:presLayoutVars>
          <dgm:chMax val="0"/>
          <dgm:bulletEnabled val="1"/>
        </dgm:presLayoutVars>
      </dgm:prSet>
      <dgm:spPr/>
    </dgm:pt>
    <dgm:pt modelId="{C509BFA2-D7D2-4F98-BAFC-368F5824DA73}" type="pres">
      <dgm:prSet presAssocID="{9F8F3950-126E-47CF-90E2-21324BCAB316}" presName="childNode" presStyleLbl="node1" presStyleIdx="2" presStyleCnt="4">
        <dgm:presLayoutVars>
          <dgm:bulletEnabled val="1"/>
        </dgm:presLayoutVars>
      </dgm:prSet>
      <dgm:spPr/>
    </dgm:pt>
    <dgm:pt modelId="{6A908662-EAAE-4236-8EF7-13394E2C455C}" type="pres">
      <dgm:prSet presAssocID="{712BD9D3-864B-4DC1-ACDA-769EC1DCA6D4}" presName="hSp" presStyleCnt="0"/>
      <dgm:spPr/>
    </dgm:pt>
    <dgm:pt modelId="{594E99C4-71B9-45DF-9778-FE2A87DECCE1}" type="pres">
      <dgm:prSet presAssocID="{712BD9D3-864B-4DC1-ACDA-769EC1DCA6D4}" presName="vProcSp" presStyleCnt="0"/>
      <dgm:spPr/>
    </dgm:pt>
    <dgm:pt modelId="{F4CB8F49-130D-44E9-A218-DD3E29412268}" type="pres">
      <dgm:prSet presAssocID="{712BD9D3-864B-4DC1-ACDA-769EC1DCA6D4}" presName="vSp1" presStyleCnt="0"/>
      <dgm:spPr/>
    </dgm:pt>
    <dgm:pt modelId="{E447AB5E-BDB8-4606-80A5-E19C3834574E}" type="pres">
      <dgm:prSet presAssocID="{712BD9D3-864B-4DC1-ACDA-769EC1DCA6D4}" presName="simulatedConn" presStyleLbl="solidFgAcc1" presStyleIdx="2" presStyleCnt="3"/>
      <dgm:spPr>
        <a:solidFill>
          <a:srgbClr val="C7FF8F"/>
        </a:solidFill>
        <a:ln>
          <a:solidFill>
            <a:srgbClr val="7030A0"/>
          </a:solidFill>
        </a:ln>
        <a:effectLst>
          <a:outerShdw blurRad="50800" dist="38100" dir="2700000" algn="tl" rotWithShape="0">
            <a:prstClr val="black">
              <a:alpha val="40000"/>
            </a:prstClr>
          </a:outerShdw>
        </a:effectLst>
      </dgm:spPr>
    </dgm:pt>
    <dgm:pt modelId="{C1E3E7C7-D8CF-4E1A-B6BE-3E407D1AC50F}" type="pres">
      <dgm:prSet presAssocID="{712BD9D3-864B-4DC1-ACDA-769EC1DCA6D4}" presName="vSp2" presStyleCnt="0"/>
      <dgm:spPr/>
    </dgm:pt>
    <dgm:pt modelId="{31392AF7-3B34-4BBE-AED4-EAF538D76BD6}" type="pres">
      <dgm:prSet presAssocID="{712BD9D3-864B-4DC1-ACDA-769EC1DCA6D4}" presName="sibTrans" presStyleCnt="0"/>
      <dgm:spPr/>
    </dgm:pt>
    <dgm:pt modelId="{DE5A0305-1983-4E36-9636-B7665A2929DE}" type="pres">
      <dgm:prSet presAssocID="{7164816C-9FBE-427F-BEB0-7744E1E8AAD3}" presName="compositeNode" presStyleCnt="0">
        <dgm:presLayoutVars>
          <dgm:bulletEnabled val="1"/>
        </dgm:presLayoutVars>
      </dgm:prSet>
      <dgm:spPr/>
    </dgm:pt>
    <dgm:pt modelId="{F8A11A61-5620-404C-A3EC-A2AB41D0A4B0}" type="pres">
      <dgm:prSet presAssocID="{7164816C-9FBE-427F-BEB0-7744E1E8AAD3}" presName="bgRect" presStyleLbl="node1" presStyleIdx="3" presStyleCnt="4" custScaleY="111500" custLinFactNeighborX="3019"/>
      <dgm:spPr/>
    </dgm:pt>
    <dgm:pt modelId="{67A0AA53-F6C1-40C7-AC56-F2F7E3458B59}" type="pres">
      <dgm:prSet presAssocID="{7164816C-9FBE-427F-BEB0-7744E1E8AAD3}" presName="parentNode" presStyleLbl="node1" presStyleIdx="3" presStyleCnt="4">
        <dgm:presLayoutVars>
          <dgm:chMax val="0"/>
          <dgm:bulletEnabled val="1"/>
        </dgm:presLayoutVars>
      </dgm:prSet>
      <dgm:spPr/>
    </dgm:pt>
    <dgm:pt modelId="{13E39D7C-0E72-4273-979E-B904415F3E50}" type="pres">
      <dgm:prSet presAssocID="{7164816C-9FBE-427F-BEB0-7744E1E8AAD3}" presName="childNode" presStyleLbl="node1" presStyleIdx="3" presStyleCnt="4">
        <dgm:presLayoutVars>
          <dgm:bulletEnabled val="1"/>
        </dgm:presLayoutVars>
      </dgm:prSet>
      <dgm:spPr/>
    </dgm:pt>
  </dgm:ptLst>
  <dgm:cxnLst>
    <dgm:cxn modelId="{5189FE19-F51E-420E-BA8A-F103466DDC35}" type="presOf" srcId="{90DB4580-C941-45B0-BB72-57DFE590AE90}" destId="{FAEE58C6-CC8B-474C-A24B-9E3E116C397E}" srcOrd="0" destOrd="0" presId="urn:microsoft.com/office/officeart/2005/8/layout/hProcess7"/>
    <dgm:cxn modelId="{E633021B-70F0-4D66-9DE4-1F58413F1106}" srcId="{99B7160F-C1B7-4E60-A4CA-4F68BBA12740}" destId="{9F8F3950-126E-47CF-90E2-21324BCAB316}" srcOrd="2" destOrd="0" parTransId="{2EDA3D57-83EB-42EF-8C6F-BC6262ADDA08}" sibTransId="{712BD9D3-864B-4DC1-ACDA-769EC1DCA6D4}"/>
    <dgm:cxn modelId="{C3EBBF1F-F1D3-42B2-A029-05DB94724BC0}" srcId="{7164816C-9FBE-427F-BEB0-7744E1E8AAD3}" destId="{EFD326DF-8F51-4C2E-8EBB-66EEDB149630}" srcOrd="0" destOrd="0" parTransId="{4C9CF11B-508E-4992-BD30-69FF64B45786}" sibTransId="{936D32ED-D381-427D-AD42-A0E8495D2AB6}"/>
    <dgm:cxn modelId="{72E06F20-285B-44E8-A109-48EF1C2DA7E9}" type="presOf" srcId="{EFD326DF-8F51-4C2E-8EBB-66EEDB149630}" destId="{13E39D7C-0E72-4273-979E-B904415F3E50}" srcOrd="0" destOrd="0" presId="urn:microsoft.com/office/officeart/2005/8/layout/hProcess7"/>
    <dgm:cxn modelId="{E431B230-8DF5-4F9C-A9FF-34EFC2A1B80C}" type="presOf" srcId="{1FD98FB7-1F85-4CD7-B333-4613A0F0809F}" destId="{2BCE1E24-9CB9-4096-88F9-C8B8788FE435}" srcOrd="1" destOrd="0" presId="urn:microsoft.com/office/officeart/2005/8/layout/hProcess7"/>
    <dgm:cxn modelId="{DDF71436-EDF5-4001-8CD9-B22DFACEE5AA}" srcId="{99B7160F-C1B7-4E60-A4CA-4F68BBA12740}" destId="{1FD98FB7-1F85-4CD7-B333-4613A0F0809F}" srcOrd="1" destOrd="0" parTransId="{7DCE3512-BE13-42BC-A095-7BC352D04B02}" sibTransId="{2E35961B-6471-4350-A2CD-007E5F3AABC8}"/>
    <dgm:cxn modelId="{CDBEE238-146B-4CB3-B879-32CE27266EEC}" type="presOf" srcId="{1FD98FB7-1F85-4CD7-B333-4613A0F0809F}" destId="{EFC9029D-3D57-4FF1-98E4-82F83BC796A4}" srcOrd="0" destOrd="0" presId="urn:microsoft.com/office/officeart/2005/8/layout/hProcess7"/>
    <dgm:cxn modelId="{88340064-E3B3-4362-AAFA-6988C03D43A7}" srcId="{90DB4580-C941-45B0-BB72-57DFE590AE90}" destId="{B5EC0317-0C8A-4DA6-968B-CBFEA375033B}" srcOrd="0" destOrd="0" parTransId="{686D2FA4-7A2F-48CA-B43E-39BAF06140CE}" sibTransId="{111FA126-0E92-45DE-8CBB-7FBBCE6F1722}"/>
    <dgm:cxn modelId="{D078356D-188F-4DEF-9B1B-28F5B96E8C23}" type="presOf" srcId="{8940163B-48BC-42BB-A210-721C689E1A08}" destId="{3E448389-1AFF-4C6C-AB8C-A24B14838BB3}" srcOrd="0" destOrd="0" presId="urn:microsoft.com/office/officeart/2005/8/layout/hProcess7"/>
    <dgm:cxn modelId="{83D91C58-4967-432C-A1A6-EE0CE84FA877}" type="presOf" srcId="{90DB4580-C941-45B0-BB72-57DFE590AE90}" destId="{7FB8049D-DC1C-4CC9-BE99-F22F483A8E9D}" srcOrd="1" destOrd="0" presId="urn:microsoft.com/office/officeart/2005/8/layout/hProcess7"/>
    <dgm:cxn modelId="{73E550A1-9B98-481B-9BE4-2829FAB503C8}" type="presOf" srcId="{9F8F3950-126E-47CF-90E2-21324BCAB316}" destId="{0DF330AE-65B9-4DE1-ACD5-ADE3DDEAC0EF}" srcOrd="1" destOrd="0" presId="urn:microsoft.com/office/officeart/2005/8/layout/hProcess7"/>
    <dgm:cxn modelId="{CA5950A4-A905-4EAD-987D-08D32B6BD72F}" type="presOf" srcId="{99B7160F-C1B7-4E60-A4CA-4F68BBA12740}" destId="{1E507B08-0E2D-412A-9EEB-566BA8F550F0}" srcOrd="0" destOrd="0" presId="urn:microsoft.com/office/officeart/2005/8/layout/hProcess7"/>
    <dgm:cxn modelId="{0785BFA4-F662-4047-8993-FDD810900AA5}" srcId="{99B7160F-C1B7-4E60-A4CA-4F68BBA12740}" destId="{7164816C-9FBE-427F-BEB0-7744E1E8AAD3}" srcOrd="3" destOrd="0" parTransId="{A452C6FD-3E68-467C-9C41-4ACD0C4E5516}" sibTransId="{8D32CF21-26B1-4DE2-B0E9-E20BDDEDBE52}"/>
    <dgm:cxn modelId="{34E461AE-1C4E-45BC-B291-860F0FCF8CA6}" type="presOf" srcId="{B5EC0317-0C8A-4DA6-968B-CBFEA375033B}" destId="{7807E240-1339-4AE0-9D18-B6D4BCFE92F6}" srcOrd="0" destOrd="0" presId="urn:microsoft.com/office/officeart/2005/8/layout/hProcess7"/>
    <dgm:cxn modelId="{2C17DBAF-BAAF-43E2-A527-25B0C42AB341}" srcId="{1FD98FB7-1F85-4CD7-B333-4613A0F0809F}" destId="{8940163B-48BC-42BB-A210-721C689E1A08}" srcOrd="0" destOrd="0" parTransId="{3CEF5685-EA76-4A46-8F55-022BCC0DA8F0}" sibTransId="{718B7F9D-AE3D-418C-A8AA-5DA34C72D48D}"/>
    <dgm:cxn modelId="{C15908B7-F55D-4559-B247-4B254B97E6A4}" type="presOf" srcId="{7164816C-9FBE-427F-BEB0-7744E1E8AAD3}" destId="{F8A11A61-5620-404C-A3EC-A2AB41D0A4B0}" srcOrd="0" destOrd="0" presId="urn:microsoft.com/office/officeart/2005/8/layout/hProcess7"/>
    <dgm:cxn modelId="{E07121CB-A90B-4D16-B08E-105A3BB26F77}" srcId="{99B7160F-C1B7-4E60-A4CA-4F68BBA12740}" destId="{90DB4580-C941-45B0-BB72-57DFE590AE90}" srcOrd="0" destOrd="0" parTransId="{500ACA04-D487-40C9-9901-367788394827}" sibTransId="{98D24319-5E88-4BC2-9EAF-1A8EA4723050}"/>
    <dgm:cxn modelId="{25602AD3-0C13-4F40-8535-F0F2779DDA6D}" type="presOf" srcId="{9F8F3950-126E-47CF-90E2-21324BCAB316}" destId="{7351096C-B756-49BF-B59F-2B28037F8527}" srcOrd="0" destOrd="0" presId="urn:microsoft.com/office/officeart/2005/8/layout/hProcess7"/>
    <dgm:cxn modelId="{594C19E2-B3CB-4DE8-845D-345A80002DCC}" srcId="{9F8F3950-126E-47CF-90E2-21324BCAB316}" destId="{D9D866D9-33E5-421E-BD42-83F90FB199DC}" srcOrd="0" destOrd="0" parTransId="{893C2B4A-D346-4B1F-9166-95D00F44BDF1}" sibTransId="{159D9E04-026D-4A6D-B339-910225A64EEE}"/>
    <dgm:cxn modelId="{F3DB18F5-63FC-4DD6-B235-DB7F2B71E62A}" type="presOf" srcId="{D9D866D9-33E5-421E-BD42-83F90FB199DC}" destId="{C509BFA2-D7D2-4F98-BAFC-368F5824DA73}" srcOrd="0" destOrd="0" presId="urn:microsoft.com/office/officeart/2005/8/layout/hProcess7"/>
    <dgm:cxn modelId="{AAB0A6FC-4344-4E4C-BF30-B35ADA4B2ADB}" type="presOf" srcId="{7164816C-9FBE-427F-BEB0-7744E1E8AAD3}" destId="{67A0AA53-F6C1-40C7-AC56-F2F7E3458B59}" srcOrd="1" destOrd="0" presId="urn:microsoft.com/office/officeart/2005/8/layout/hProcess7"/>
    <dgm:cxn modelId="{59ACCB89-737F-4F4E-B87C-1B998C04BA09}" type="presParOf" srcId="{1E507B08-0E2D-412A-9EEB-566BA8F550F0}" destId="{06788134-051F-4720-9457-C259FB2C8DD6}" srcOrd="0" destOrd="0" presId="urn:microsoft.com/office/officeart/2005/8/layout/hProcess7"/>
    <dgm:cxn modelId="{73C4E807-26E1-4D98-B0F1-77A026A55549}" type="presParOf" srcId="{06788134-051F-4720-9457-C259FB2C8DD6}" destId="{FAEE58C6-CC8B-474C-A24B-9E3E116C397E}" srcOrd="0" destOrd="0" presId="urn:microsoft.com/office/officeart/2005/8/layout/hProcess7"/>
    <dgm:cxn modelId="{99E94BC6-F425-49CE-B4A4-15BD2BD37BFE}" type="presParOf" srcId="{06788134-051F-4720-9457-C259FB2C8DD6}" destId="{7FB8049D-DC1C-4CC9-BE99-F22F483A8E9D}" srcOrd="1" destOrd="0" presId="urn:microsoft.com/office/officeart/2005/8/layout/hProcess7"/>
    <dgm:cxn modelId="{9355A9F0-6475-4644-BD50-FFC54248A1D7}" type="presParOf" srcId="{06788134-051F-4720-9457-C259FB2C8DD6}" destId="{7807E240-1339-4AE0-9D18-B6D4BCFE92F6}" srcOrd="2" destOrd="0" presId="urn:microsoft.com/office/officeart/2005/8/layout/hProcess7"/>
    <dgm:cxn modelId="{AE17CE0B-2357-4C8D-A6DC-F852343248A6}" type="presParOf" srcId="{1E507B08-0E2D-412A-9EEB-566BA8F550F0}" destId="{E8502206-71CD-4D3E-ADEE-DC17A4B7920E}" srcOrd="1" destOrd="0" presId="urn:microsoft.com/office/officeart/2005/8/layout/hProcess7"/>
    <dgm:cxn modelId="{87556490-37E5-4AFA-82AB-CBAEEA4C6CBB}" type="presParOf" srcId="{1E507B08-0E2D-412A-9EEB-566BA8F550F0}" destId="{F005A08C-A485-4D2E-9445-5EB3F7A7F4F2}" srcOrd="2" destOrd="0" presId="urn:microsoft.com/office/officeart/2005/8/layout/hProcess7"/>
    <dgm:cxn modelId="{6EE79218-6A73-4A89-B86C-DF2F68956234}" type="presParOf" srcId="{F005A08C-A485-4D2E-9445-5EB3F7A7F4F2}" destId="{1A1E7182-87B3-4FA2-9C1F-ED6584B77AA0}" srcOrd="0" destOrd="0" presId="urn:microsoft.com/office/officeart/2005/8/layout/hProcess7"/>
    <dgm:cxn modelId="{9FE94980-7050-4B23-89E0-37358540B5B6}" type="presParOf" srcId="{F005A08C-A485-4D2E-9445-5EB3F7A7F4F2}" destId="{0A4185AA-2FCB-4004-BE93-2CA0AC08CB02}" srcOrd="1" destOrd="0" presId="urn:microsoft.com/office/officeart/2005/8/layout/hProcess7"/>
    <dgm:cxn modelId="{514A386B-C429-4C2E-BCB3-7AE7AF377AEA}" type="presParOf" srcId="{F005A08C-A485-4D2E-9445-5EB3F7A7F4F2}" destId="{15C2D25C-D9D4-491F-AA29-EB36408F39B1}" srcOrd="2" destOrd="0" presId="urn:microsoft.com/office/officeart/2005/8/layout/hProcess7"/>
    <dgm:cxn modelId="{902FE7C6-8080-4F27-A314-58A967A62E51}" type="presParOf" srcId="{1E507B08-0E2D-412A-9EEB-566BA8F550F0}" destId="{9B1A461D-3164-4346-8B7C-5F81620BC96B}" srcOrd="3" destOrd="0" presId="urn:microsoft.com/office/officeart/2005/8/layout/hProcess7"/>
    <dgm:cxn modelId="{8E71DFF8-9B69-461C-9EAF-FD7A30EC791A}" type="presParOf" srcId="{1E507B08-0E2D-412A-9EEB-566BA8F550F0}" destId="{11DDCF41-0AFA-4DEF-859A-2652D9F98214}" srcOrd="4" destOrd="0" presId="urn:microsoft.com/office/officeart/2005/8/layout/hProcess7"/>
    <dgm:cxn modelId="{44439AFE-54B5-459D-A5CE-2B9D956D4948}" type="presParOf" srcId="{11DDCF41-0AFA-4DEF-859A-2652D9F98214}" destId="{EFC9029D-3D57-4FF1-98E4-82F83BC796A4}" srcOrd="0" destOrd="0" presId="urn:microsoft.com/office/officeart/2005/8/layout/hProcess7"/>
    <dgm:cxn modelId="{E27BAE54-A4E0-413D-9043-70CD370800A5}" type="presParOf" srcId="{11DDCF41-0AFA-4DEF-859A-2652D9F98214}" destId="{2BCE1E24-9CB9-4096-88F9-C8B8788FE435}" srcOrd="1" destOrd="0" presId="urn:microsoft.com/office/officeart/2005/8/layout/hProcess7"/>
    <dgm:cxn modelId="{4BBDCDAA-5817-4CDC-B3B2-768912DD6896}" type="presParOf" srcId="{11DDCF41-0AFA-4DEF-859A-2652D9F98214}" destId="{3E448389-1AFF-4C6C-AB8C-A24B14838BB3}" srcOrd="2" destOrd="0" presId="urn:microsoft.com/office/officeart/2005/8/layout/hProcess7"/>
    <dgm:cxn modelId="{6747C84F-0C7E-4575-9050-B80A29D1B041}" type="presParOf" srcId="{1E507B08-0E2D-412A-9EEB-566BA8F550F0}" destId="{6FFB2C51-DDA8-43E0-A601-1B9F5B675645}" srcOrd="5" destOrd="0" presId="urn:microsoft.com/office/officeart/2005/8/layout/hProcess7"/>
    <dgm:cxn modelId="{4AF1689B-45BD-4CFB-A9AC-4C106AF8565F}" type="presParOf" srcId="{1E507B08-0E2D-412A-9EEB-566BA8F550F0}" destId="{40539668-F4E3-41CA-9FE7-8BE22890B94C}" srcOrd="6" destOrd="0" presId="urn:microsoft.com/office/officeart/2005/8/layout/hProcess7"/>
    <dgm:cxn modelId="{0E822792-E06B-4F7E-BD7A-77DA43CD1ECB}" type="presParOf" srcId="{40539668-F4E3-41CA-9FE7-8BE22890B94C}" destId="{FD282788-0F8B-4A76-9DE4-8A455B269388}" srcOrd="0" destOrd="0" presId="urn:microsoft.com/office/officeart/2005/8/layout/hProcess7"/>
    <dgm:cxn modelId="{7A60F1BD-73AD-477A-BCF7-D856ADAC6808}" type="presParOf" srcId="{40539668-F4E3-41CA-9FE7-8BE22890B94C}" destId="{B46D359B-6BDA-4471-A8B2-E2AEEE494966}" srcOrd="1" destOrd="0" presId="urn:microsoft.com/office/officeart/2005/8/layout/hProcess7"/>
    <dgm:cxn modelId="{2BF32F63-CAE0-4799-A915-4E68D1F7051F}" type="presParOf" srcId="{40539668-F4E3-41CA-9FE7-8BE22890B94C}" destId="{3789D8D0-C43B-4D0B-A273-4267EA174911}" srcOrd="2" destOrd="0" presId="urn:microsoft.com/office/officeart/2005/8/layout/hProcess7"/>
    <dgm:cxn modelId="{B29FF803-0F95-46DC-BEEC-AFA56E7510D8}" type="presParOf" srcId="{1E507B08-0E2D-412A-9EEB-566BA8F550F0}" destId="{EB04E3AD-2CC8-41F5-84CD-1CB6CD2D4791}" srcOrd="7" destOrd="0" presId="urn:microsoft.com/office/officeart/2005/8/layout/hProcess7"/>
    <dgm:cxn modelId="{AECE9FD9-AEB8-4CD5-96AC-99937DABC3DE}" type="presParOf" srcId="{1E507B08-0E2D-412A-9EEB-566BA8F550F0}" destId="{1CDA64CB-7559-478F-AE81-5DA58D23E078}" srcOrd="8" destOrd="0" presId="urn:microsoft.com/office/officeart/2005/8/layout/hProcess7"/>
    <dgm:cxn modelId="{9CF88FD0-078F-4533-8AE9-2AEF1BD4F6EC}" type="presParOf" srcId="{1CDA64CB-7559-478F-AE81-5DA58D23E078}" destId="{7351096C-B756-49BF-B59F-2B28037F8527}" srcOrd="0" destOrd="0" presId="urn:microsoft.com/office/officeart/2005/8/layout/hProcess7"/>
    <dgm:cxn modelId="{BC3E720B-4D32-4B6C-B96F-408E22418EFD}" type="presParOf" srcId="{1CDA64CB-7559-478F-AE81-5DA58D23E078}" destId="{0DF330AE-65B9-4DE1-ACD5-ADE3DDEAC0EF}" srcOrd="1" destOrd="0" presId="urn:microsoft.com/office/officeart/2005/8/layout/hProcess7"/>
    <dgm:cxn modelId="{E5C02AF1-A184-423D-9B27-FFD9E80AC09C}" type="presParOf" srcId="{1CDA64CB-7559-478F-AE81-5DA58D23E078}" destId="{C509BFA2-D7D2-4F98-BAFC-368F5824DA73}" srcOrd="2" destOrd="0" presId="urn:microsoft.com/office/officeart/2005/8/layout/hProcess7"/>
    <dgm:cxn modelId="{01405744-BFF9-4C26-B3D2-A088A077CCA7}" type="presParOf" srcId="{1E507B08-0E2D-412A-9EEB-566BA8F550F0}" destId="{6A908662-EAAE-4236-8EF7-13394E2C455C}" srcOrd="9" destOrd="0" presId="urn:microsoft.com/office/officeart/2005/8/layout/hProcess7"/>
    <dgm:cxn modelId="{32E6CEE9-25D8-4D24-ACED-0CAE64D7630E}" type="presParOf" srcId="{1E507B08-0E2D-412A-9EEB-566BA8F550F0}" destId="{594E99C4-71B9-45DF-9778-FE2A87DECCE1}" srcOrd="10" destOrd="0" presId="urn:microsoft.com/office/officeart/2005/8/layout/hProcess7"/>
    <dgm:cxn modelId="{55F2B01B-A134-4462-B96A-F2A17F08CA3E}" type="presParOf" srcId="{594E99C4-71B9-45DF-9778-FE2A87DECCE1}" destId="{F4CB8F49-130D-44E9-A218-DD3E29412268}" srcOrd="0" destOrd="0" presId="urn:microsoft.com/office/officeart/2005/8/layout/hProcess7"/>
    <dgm:cxn modelId="{22A622CC-67FF-4C9B-BE1D-53B2EB71EABA}" type="presParOf" srcId="{594E99C4-71B9-45DF-9778-FE2A87DECCE1}" destId="{E447AB5E-BDB8-4606-80A5-E19C3834574E}" srcOrd="1" destOrd="0" presId="urn:microsoft.com/office/officeart/2005/8/layout/hProcess7"/>
    <dgm:cxn modelId="{252068E6-DCE9-460A-940F-A8982A7CA8B9}" type="presParOf" srcId="{594E99C4-71B9-45DF-9778-FE2A87DECCE1}" destId="{C1E3E7C7-D8CF-4E1A-B6BE-3E407D1AC50F}" srcOrd="2" destOrd="0" presId="urn:microsoft.com/office/officeart/2005/8/layout/hProcess7"/>
    <dgm:cxn modelId="{DC4F7038-7A0C-4F65-8009-C60C5EFA1F0A}" type="presParOf" srcId="{1E507B08-0E2D-412A-9EEB-566BA8F550F0}" destId="{31392AF7-3B34-4BBE-AED4-EAF538D76BD6}" srcOrd="11" destOrd="0" presId="urn:microsoft.com/office/officeart/2005/8/layout/hProcess7"/>
    <dgm:cxn modelId="{E4F918A6-1B2E-44E6-99D9-FFE7823A1A10}" type="presParOf" srcId="{1E507B08-0E2D-412A-9EEB-566BA8F550F0}" destId="{DE5A0305-1983-4E36-9636-B7665A2929DE}" srcOrd="12" destOrd="0" presId="urn:microsoft.com/office/officeart/2005/8/layout/hProcess7"/>
    <dgm:cxn modelId="{7DDB67F8-B864-418C-AF14-61489C662E2B}" type="presParOf" srcId="{DE5A0305-1983-4E36-9636-B7665A2929DE}" destId="{F8A11A61-5620-404C-A3EC-A2AB41D0A4B0}" srcOrd="0" destOrd="0" presId="urn:microsoft.com/office/officeart/2005/8/layout/hProcess7"/>
    <dgm:cxn modelId="{D1C5B969-7B23-4D00-A9E2-C64E33E1604D}" type="presParOf" srcId="{DE5A0305-1983-4E36-9636-B7665A2929DE}" destId="{67A0AA53-F6C1-40C7-AC56-F2F7E3458B59}" srcOrd="1" destOrd="0" presId="urn:microsoft.com/office/officeart/2005/8/layout/hProcess7"/>
    <dgm:cxn modelId="{BA9B30AA-B016-48DA-8F50-7A9C7EE0BDAD}" type="presParOf" srcId="{DE5A0305-1983-4E36-9636-B7665A2929DE}" destId="{13E39D7C-0E72-4273-979E-B904415F3E5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C93D9-2719-4A93-9F8A-9DBEC0CACBFE}">
      <dsp:nvSpPr>
        <dsp:cNvPr id="0" name=""/>
        <dsp:cNvSpPr/>
      </dsp:nvSpPr>
      <dsp:spPr>
        <a:xfrm>
          <a:off x="0" y="900913"/>
          <a:ext cx="10591799" cy="1201217"/>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BFB1691-5EF8-47B4-AF64-3FFC58CF0D12}">
      <dsp:nvSpPr>
        <dsp:cNvPr id="0" name=""/>
        <dsp:cNvSpPr/>
      </dsp:nvSpPr>
      <dsp:spPr>
        <a:xfrm>
          <a:off x="30954" y="0"/>
          <a:ext cx="1080388"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kumimoji="0" lang="en-US" altLang="en-US" sz="1000" b="0" i="0" u="none" strike="noStrike" kern="1200" cap="none" normalizeH="0" baseline="0" dirty="0">
              <a:ln/>
              <a:solidFill>
                <a:srgbClr val="002060"/>
              </a:solidFill>
              <a:effectLst/>
              <a:latin typeface="Segoe UI" panose="020B0502040204020203" pitchFamily="34" charset="0"/>
              <a:ea typeface="Segoe UI" panose="020B0502040204020203" pitchFamily="34" charset="0"/>
              <a:cs typeface="Segoe UI" panose="020B0502040204020203" pitchFamily="34" charset="0"/>
            </a:rPr>
            <a:t>Advanced Practice Framework (APF) Development (2010-2016)</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30954" y="0"/>
        <a:ext cx="1080388" cy="1201217"/>
      </dsp:txXfrm>
    </dsp:sp>
    <dsp:sp modelId="{1DFD0465-C988-4163-9570-4291D560F9FE}">
      <dsp:nvSpPr>
        <dsp:cNvPr id="0" name=""/>
        <dsp:cNvSpPr/>
      </dsp:nvSpPr>
      <dsp:spPr>
        <a:xfrm>
          <a:off x="420996" y="1351369"/>
          <a:ext cx="300304" cy="30030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F59AE2-E1FD-4366-A9D5-4C19694C016E}">
      <dsp:nvSpPr>
        <dsp:cNvPr id="0" name=""/>
        <dsp:cNvSpPr/>
      </dsp:nvSpPr>
      <dsp:spPr>
        <a:xfrm>
          <a:off x="1198995" y="1801826"/>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1198995" y="1801826"/>
        <a:ext cx="1141540" cy="1201217"/>
      </dsp:txXfrm>
    </dsp:sp>
    <dsp:sp modelId="{E374E8FD-F08E-4F33-8E8C-A33304F468E0}">
      <dsp:nvSpPr>
        <dsp:cNvPr id="0" name=""/>
        <dsp:cNvSpPr/>
      </dsp:nvSpPr>
      <dsp:spPr>
        <a:xfrm>
          <a:off x="1619613" y="1351369"/>
          <a:ext cx="300304" cy="300304"/>
        </a:xfrm>
        <a:prstGeom prst="ellipse">
          <a:avLst/>
        </a:prstGeom>
        <a:gradFill rotWithShape="0">
          <a:gsLst>
            <a:gs pos="0">
              <a:schemeClr val="accent4">
                <a:hueOff val="1400127"/>
                <a:satOff val="-5825"/>
                <a:lumOff val="1373"/>
                <a:alphaOff val="0"/>
                <a:satMod val="103000"/>
                <a:lumMod val="102000"/>
                <a:tint val="94000"/>
              </a:schemeClr>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0DA9BA-CAD0-47F9-8E5A-27600A5B1279}">
      <dsp:nvSpPr>
        <dsp:cNvPr id="0" name=""/>
        <dsp:cNvSpPr/>
      </dsp:nvSpPr>
      <dsp:spPr>
        <a:xfrm>
          <a:off x="2397613" y="0"/>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APF Guidebook (2017)</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2397613" y="0"/>
        <a:ext cx="1141540" cy="1201217"/>
      </dsp:txXfrm>
    </dsp:sp>
    <dsp:sp modelId="{E020CF62-F727-4789-8140-F915B2939681}">
      <dsp:nvSpPr>
        <dsp:cNvPr id="0" name=""/>
        <dsp:cNvSpPr/>
      </dsp:nvSpPr>
      <dsp:spPr>
        <a:xfrm>
          <a:off x="2818231" y="1351369"/>
          <a:ext cx="300304" cy="300304"/>
        </a:xfrm>
        <a:prstGeom prst="ellipse">
          <a:avLst/>
        </a:prstGeom>
        <a:gradFill rotWithShape="0">
          <a:gsLst>
            <a:gs pos="0">
              <a:schemeClr val="accent4">
                <a:hueOff val="2800255"/>
                <a:satOff val="-11651"/>
                <a:lumOff val="2745"/>
                <a:alphaOff val="0"/>
                <a:satMod val="103000"/>
                <a:lumMod val="102000"/>
                <a:tint val="94000"/>
              </a:schemeClr>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4D9B7F-4FF8-4041-ACD9-41BDEAE170B1}">
      <dsp:nvSpPr>
        <dsp:cNvPr id="0" name=""/>
        <dsp:cNvSpPr/>
      </dsp:nvSpPr>
      <dsp:spPr>
        <a:xfrm>
          <a:off x="3596230" y="1801826"/>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alt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Portfolio Training Workshops   </a:t>
          </a: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(2018-2020)</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3596230" y="1801826"/>
        <a:ext cx="1141540" cy="1201217"/>
      </dsp:txXfrm>
    </dsp:sp>
    <dsp:sp modelId="{2CCC2B51-8849-4369-938C-A693E5781B2E}">
      <dsp:nvSpPr>
        <dsp:cNvPr id="0" name=""/>
        <dsp:cNvSpPr/>
      </dsp:nvSpPr>
      <dsp:spPr>
        <a:xfrm>
          <a:off x="4016849" y="1351369"/>
          <a:ext cx="300304" cy="300304"/>
        </a:xfrm>
        <a:prstGeom prst="ellipse">
          <a:avLst/>
        </a:prstGeom>
        <a:gradFill rotWithShape="0">
          <a:gsLst>
            <a:gs pos="0">
              <a:schemeClr val="accent4">
                <a:hueOff val="4200382"/>
                <a:satOff val="-17476"/>
                <a:lumOff val="4118"/>
                <a:alphaOff val="0"/>
                <a:satMod val="103000"/>
                <a:lumMod val="102000"/>
                <a:tint val="94000"/>
              </a:schemeClr>
            </a:gs>
            <a:gs pos="50000">
              <a:schemeClr val="accent4">
                <a:hueOff val="4200382"/>
                <a:satOff val="-17476"/>
                <a:lumOff val="4118"/>
                <a:alphaOff val="0"/>
                <a:satMod val="110000"/>
                <a:lumMod val="100000"/>
                <a:shade val="100000"/>
              </a:schemeClr>
            </a:gs>
            <a:gs pos="100000">
              <a:schemeClr val="accent4">
                <a:hueOff val="4200382"/>
                <a:satOff val="-17476"/>
                <a:lumOff val="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EB14D4-8CDC-4FF1-82FD-B47E75E7D29C}">
      <dsp:nvSpPr>
        <dsp:cNvPr id="0" name=""/>
        <dsp:cNvSpPr/>
      </dsp:nvSpPr>
      <dsp:spPr>
        <a:xfrm>
          <a:off x="4794848" y="0"/>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Review of APF Implementation (2019)</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4794848" y="0"/>
        <a:ext cx="1141540" cy="1201217"/>
      </dsp:txXfrm>
    </dsp:sp>
    <dsp:sp modelId="{371977B9-1B9C-4D46-9C92-B5B8170FF33A}">
      <dsp:nvSpPr>
        <dsp:cNvPr id="0" name=""/>
        <dsp:cNvSpPr/>
      </dsp:nvSpPr>
      <dsp:spPr>
        <a:xfrm>
          <a:off x="5215466" y="1351369"/>
          <a:ext cx="300304" cy="300304"/>
        </a:xfrm>
        <a:prstGeom prst="ellipse">
          <a:avLst/>
        </a:prstGeom>
        <a:gradFill rotWithShape="0">
          <a:gsLst>
            <a:gs pos="0">
              <a:schemeClr val="accent4">
                <a:hueOff val="5600509"/>
                <a:satOff val="-23301"/>
                <a:lumOff val="5490"/>
                <a:alphaOff val="0"/>
                <a:satMod val="103000"/>
                <a:lumMod val="102000"/>
                <a:tint val="94000"/>
              </a:schemeClr>
            </a:gs>
            <a:gs pos="50000">
              <a:schemeClr val="accent4">
                <a:hueOff val="5600509"/>
                <a:satOff val="-23301"/>
                <a:lumOff val="5490"/>
                <a:alphaOff val="0"/>
                <a:satMod val="110000"/>
                <a:lumMod val="100000"/>
                <a:shade val="100000"/>
              </a:schemeClr>
            </a:gs>
            <a:gs pos="100000">
              <a:schemeClr val="accent4">
                <a:hueOff val="5600509"/>
                <a:satOff val="-23301"/>
                <a:lumOff val="5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F6D2AD-4124-4B64-A972-B20B5DF1EAE3}">
      <dsp:nvSpPr>
        <dsp:cNvPr id="0" name=""/>
        <dsp:cNvSpPr/>
      </dsp:nvSpPr>
      <dsp:spPr>
        <a:xfrm>
          <a:off x="5993466" y="1801826"/>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Portfolio Building Toolkit (2019)</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5993466" y="1801826"/>
        <a:ext cx="1141540" cy="1201217"/>
      </dsp:txXfrm>
    </dsp:sp>
    <dsp:sp modelId="{AA8FA01E-B16A-48AD-8E29-06A5B9059A58}">
      <dsp:nvSpPr>
        <dsp:cNvPr id="0" name=""/>
        <dsp:cNvSpPr/>
      </dsp:nvSpPr>
      <dsp:spPr>
        <a:xfrm>
          <a:off x="6414084" y="1351369"/>
          <a:ext cx="300304" cy="300304"/>
        </a:xfrm>
        <a:prstGeom prst="ellipse">
          <a:avLst/>
        </a:prstGeom>
        <a:gradFill rotWithShape="0">
          <a:gsLst>
            <a:gs pos="0">
              <a:schemeClr val="accent4">
                <a:hueOff val="7000636"/>
                <a:satOff val="-29126"/>
                <a:lumOff val="6863"/>
                <a:alphaOff val="0"/>
                <a:satMod val="103000"/>
                <a:lumMod val="102000"/>
                <a:tint val="94000"/>
              </a:schemeClr>
            </a:gs>
            <a:gs pos="50000">
              <a:schemeClr val="accent4">
                <a:hueOff val="7000636"/>
                <a:satOff val="-29126"/>
                <a:lumOff val="6863"/>
                <a:alphaOff val="0"/>
                <a:satMod val="110000"/>
                <a:lumMod val="100000"/>
                <a:shade val="100000"/>
              </a:schemeClr>
            </a:gs>
            <a:gs pos="100000">
              <a:schemeClr val="accent4">
                <a:hueOff val="7000636"/>
                <a:satOff val="-29126"/>
                <a:lumOff val="6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2CDD9B-7F73-4E5B-93BA-440F9F83BEC8}">
      <dsp:nvSpPr>
        <dsp:cNvPr id="0" name=""/>
        <dsp:cNvSpPr/>
      </dsp:nvSpPr>
      <dsp:spPr>
        <a:xfrm>
          <a:off x="7192083" y="0"/>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Development Framework for Pharmacists (2020)</a:t>
          </a:r>
          <a:endParaRPr lang="en-SG" sz="10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dsp:txBody>
      <dsp:txXfrm>
        <a:off x="7192083" y="0"/>
        <a:ext cx="1141540" cy="1201217"/>
      </dsp:txXfrm>
    </dsp:sp>
    <dsp:sp modelId="{5CAB9BF9-9FBF-4F30-9C43-9EC8CF988C17}">
      <dsp:nvSpPr>
        <dsp:cNvPr id="0" name=""/>
        <dsp:cNvSpPr/>
      </dsp:nvSpPr>
      <dsp:spPr>
        <a:xfrm>
          <a:off x="7612701" y="1351369"/>
          <a:ext cx="300304" cy="300304"/>
        </a:xfrm>
        <a:prstGeom prst="ellipse">
          <a:avLst/>
        </a:prstGeom>
        <a:gradFill rotWithShape="0">
          <a:gsLst>
            <a:gs pos="0">
              <a:schemeClr val="accent4">
                <a:hueOff val="8400764"/>
                <a:satOff val="-34952"/>
                <a:lumOff val="8235"/>
                <a:alphaOff val="0"/>
                <a:satMod val="103000"/>
                <a:lumMod val="102000"/>
                <a:tint val="94000"/>
              </a:schemeClr>
            </a:gs>
            <a:gs pos="50000">
              <a:schemeClr val="accent4">
                <a:hueOff val="8400764"/>
                <a:satOff val="-34952"/>
                <a:lumOff val="8235"/>
                <a:alphaOff val="0"/>
                <a:satMod val="110000"/>
                <a:lumMod val="100000"/>
                <a:shade val="100000"/>
              </a:schemeClr>
            </a:gs>
            <a:gs pos="100000">
              <a:schemeClr val="accent4">
                <a:hueOff val="8400764"/>
                <a:satOff val="-34952"/>
                <a:lumOff val="8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0152BE-D73C-4EF3-852C-6822106572B5}">
      <dsp:nvSpPr>
        <dsp:cNvPr id="0" name=""/>
        <dsp:cNvSpPr/>
      </dsp:nvSpPr>
      <dsp:spPr>
        <a:xfrm>
          <a:off x="8390701" y="1801826"/>
          <a:ext cx="1141540" cy="12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kern="12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Integration of SPC Entry-to-Practice Competency Standards into DFP (Ongoing)</a:t>
          </a:r>
          <a:endParaRPr lang="en-SG" sz="1000" b="0" kern="12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8390701" y="1801826"/>
        <a:ext cx="1141540" cy="1201217"/>
      </dsp:txXfrm>
    </dsp:sp>
    <dsp:sp modelId="{42500D83-711D-4EEA-8F11-A1B3379CFCD7}">
      <dsp:nvSpPr>
        <dsp:cNvPr id="0" name=""/>
        <dsp:cNvSpPr/>
      </dsp:nvSpPr>
      <dsp:spPr>
        <a:xfrm>
          <a:off x="8811319" y="1351369"/>
          <a:ext cx="300304" cy="300304"/>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4AEBB-2ABA-4A56-8EAC-CF6B88088772}">
      <dsp:nvSpPr>
        <dsp:cNvPr id="0" name=""/>
        <dsp:cNvSpPr/>
      </dsp:nvSpPr>
      <dsp:spPr>
        <a:xfrm>
          <a:off x="606435" y="0"/>
          <a:ext cx="6872932" cy="2450869"/>
        </a:xfrm>
        <a:prstGeom prst="rightArrow">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BBD6C14-49FF-43BD-8B05-754BA048F586}">
      <dsp:nvSpPr>
        <dsp:cNvPr id="0" name=""/>
        <dsp:cNvSpPr/>
      </dsp:nvSpPr>
      <dsp:spPr>
        <a:xfrm>
          <a:off x="416617" y="730182"/>
          <a:ext cx="1695852" cy="985641"/>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Pre-Foundation </a:t>
          </a:r>
        </a:p>
      </dsp:txBody>
      <dsp:txXfrm>
        <a:off x="464732" y="778297"/>
        <a:ext cx="1599622" cy="889411"/>
      </dsp:txXfrm>
    </dsp:sp>
    <dsp:sp modelId="{E4F8147C-C256-45F4-8DD4-CBB90BCE1496}">
      <dsp:nvSpPr>
        <dsp:cNvPr id="0" name=""/>
        <dsp:cNvSpPr/>
      </dsp:nvSpPr>
      <dsp:spPr>
        <a:xfrm>
          <a:off x="2143219" y="746432"/>
          <a:ext cx="1402945" cy="985651"/>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Foundation Practice</a:t>
          </a:r>
        </a:p>
      </dsp:txBody>
      <dsp:txXfrm>
        <a:off x="2191335" y="794548"/>
        <a:ext cx="1306713" cy="889419"/>
      </dsp:txXfrm>
    </dsp:sp>
    <dsp:sp modelId="{D62C3F2D-8E62-4C96-87D1-5848060865FD}">
      <dsp:nvSpPr>
        <dsp:cNvPr id="0" name=""/>
        <dsp:cNvSpPr/>
      </dsp:nvSpPr>
      <dsp:spPr>
        <a:xfrm>
          <a:off x="3565105" y="740956"/>
          <a:ext cx="4471494" cy="980348"/>
        </a:xfrm>
        <a:prstGeom prst="roundRect">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Advanced Practice </a:t>
          </a:r>
        </a:p>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(Intermediate - Advanced - Expert)</a:t>
          </a:r>
        </a:p>
      </dsp:txBody>
      <dsp:txXfrm>
        <a:off x="3612962" y="788813"/>
        <a:ext cx="4375780"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E58C6-CC8B-474C-A24B-9E3E116C397E}">
      <dsp:nvSpPr>
        <dsp:cNvPr id="0" name=""/>
        <dsp:cNvSpPr/>
      </dsp:nvSpPr>
      <dsp:spPr>
        <a:xfrm>
          <a:off x="4440" y="-160984"/>
          <a:ext cx="2670869" cy="3063358"/>
        </a:xfrm>
        <a:prstGeom prst="roundRect">
          <a:avLst>
            <a:gd name="adj" fmla="val 5000"/>
          </a:avLst>
        </a:prstGeom>
        <a:solidFill>
          <a:srgbClr val="00B05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Candara" panose="020E0502030303020204" pitchFamily="34" charset="0"/>
            </a:rPr>
            <a:t>Foundation</a:t>
          </a:r>
          <a:endParaRPr lang="en-SG" sz="1800" b="1" kern="1200" dirty="0">
            <a:effectLst>
              <a:outerShdw blurRad="38100" dist="38100" dir="2700000" algn="tl">
                <a:srgbClr val="000000">
                  <a:alpha val="43137"/>
                </a:srgbClr>
              </a:outerShdw>
            </a:effectLst>
            <a:latin typeface="Candara" panose="020E0502030303020204" pitchFamily="34" charset="0"/>
          </a:endParaRPr>
        </a:p>
      </dsp:txBody>
      <dsp:txXfrm rot="16200000">
        <a:off x="-984449" y="827905"/>
        <a:ext cx="2511954" cy="534173"/>
      </dsp:txXfrm>
    </dsp:sp>
    <dsp:sp modelId="{7807E240-1339-4AE0-9D18-B6D4BCFE92F6}">
      <dsp:nvSpPr>
        <dsp:cNvPr id="0" name=""/>
        <dsp:cNvSpPr/>
      </dsp:nvSpPr>
      <dsp:spPr>
        <a:xfrm>
          <a:off x="538614" y="-160984"/>
          <a:ext cx="1989797" cy="30633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SG" sz="1600" kern="1200" dirty="0">
              <a:latin typeface="+mn-lt"/>
              <a:cs typeface="Calibri Light" panose="020F0302020204030204" pitchFamily="34" charset="0"/>
            </a:rPr>
            <a:t>Able to successfully complete tasks with help from an expert</a:t>
          </a:r>
        </a:p>
        <a:p>
          <a:pPr marL="0" lvl="0" indent="0" algn="l" defTabSz="711200">
            <a:lnSpc>
              <a:spcPct val="90000"/>
            </a:lnSpc>
            <a:spcBef>
              <a:spcPct val="0"/>
            </a:spcBef>
            <a:spcAft>
              <a:spcPct val="35000"/>
            </a:spcAft>
            <a:buFont typeface="Wingdings" panose="05000000000000000000" pitchFamily="2" charset="2"/>
            <a:buNone/>
          </a:pPr>
          <a:r>
            <a:rPr lang="en-SG" sz="1600" kern="1200" dirty="0">
              <a:latin typeface="+mn-lt"/>
              <a:cs typeface="Calibri Light" panose="020F0302020204030204" pitchFamily="34" charset="0"/>
            </a:rPr>
            <a:t>Focus on acquisition of knowledge or skill</a:t>
          </a:r>
          <a:endParaRPr lang="en-SG" sz="1600" kern="1200" dirty="0">
            <a:latin typeface="+mn-lt"/>
          </a:endParaRPr>
        </a:p>
      </dsp:txBody>
      <dsp:txXfrm>
        <a:off x="538614" y="-160984"/>
        <a:ext cx="1989797" cy="3063358"/>
      </dsp:txXfrm>
    </dsp:sp>
    <dsp:sp modelId="{EFC9029D-3D57-4FF1-98E4-82F83BC796A4}">
      <dsp:nvSpPr>
        <dsp:cNvPr id="0" name=""/>
        <dsp:cNvSpPr/>
      </dsp:nvSpPr>
      <dsp:spPr>
        <a:xfrm>
          <a:off x="2768790" y="-160984"/>
          <a:ext cx="2670869" cy="3065169"/>
        </a:xfrm>
        <a:prstGeom prst="roundRect">
          <a:avLst>
            <a:gd name="adj" fmla="val 5000"/>
          </a:avLst>
        </a:prstGeom>
        <a:solidFill>
          <a:srgbClr val="E471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Candara" panose="020E0502030303020204" pitchFamily="34" charset="0"/>
            </a:rPr>
            <a:t>Intermediate</a:t>
          </a:r>
          <a:endParaRPr lang="en-SG" sz="1800" b="1" kern="1200" dirty="0">
            <a:effectLst>
              <a:outerShdw blurRad="38100" dist="38100" dir="2700000" algn="tl">
                <a:srgbClr val="000000">
                  <a:alpha val="43137"/>
                </a:srgbClr>
              </a:outerShdw>
            </a:effectLst>
            <a:latin typeface="Candara" panose="020E0502030303020204" pitchFamily="34" charset="0"/>
          </a:endParaRPr>
        </a:p>
      </dsp:txBody>
      <dsp:txXfrm rot="16200000">
        <a:off x="1779157" y="828647"/>
        <a:ext cx="2513438" cy="534173"/>
      </dsp:txXfrm>
    </dsp:sp>
    <dsp:sp modelId="{0A4185AA-2FCB-4004-BE93-2CA0AC08CB02}">
      <dsp:nvSpPr>
        <dsp:cNvPr id="0" name=""/>
        <dsp:cNvSpPr/>
      </dsp:nvSpPr>
      <dsp:spPr>
        <a:xfrm rot="5400000">
          <a:off x="2580623" y="1989775"/>
          <a:ext cx="403041" cy="400630"/>
        </a:xfrm>
        <a:prstGeom prst="flowChartExtract">
          <a:avLst/>
        </a:prstGeom>
        <a:solidFill>
          <a:srgbClr val="C7FF8F"/>
        </a:solidFill>
        <a:ln w="12700" cap="flat" cmpd="sng" algn="ctr">
          <a:solidFill>
            <a:srgbClr val="7030A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E448389-1AFF-4C6C-AB8C-A24B14838BB3}">
      <dsp:nvSpPr>
        <dsp:cNvPr id="0" name=""/>
        <dsp:cNvSpPr/>
      </dsp:nvSpPr>
      <dsp:spPr>
        <a:xfrm>
          <a:off x="3302964" y="-160984"/>
          <a:ext cx="1989797" cy="30651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Able to successfully complete tasks with occasional help from an expert</a:t>
          </a:r>
        </a:p>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Focus on applying and enhancing knowledge or skill</a:t>
          </a:r>
          <a:endParaRPr lang="en-SG" sz="1600" kern="1200" dirty="0">
            <a:latin typeface="+mn-lt"/>
          </a:endParaRPr>
        </a:p>
      </dsp:txBody>
      <dsp:txXfrm>
        <a:off x="3302964" y="-160984"/>
        <a:ext cx="1989797" cy="3065169"/>
      </dsp:txXfrm>
    </dsp:sp>
    <dsp:sp modelId="{7351096C-B756-49BF-B59F-2B28037F8527}">
      <dsp:nvSpPr>
        <dsp:cNvPr id="0" name=""/>
        <dsp:cNvSpPr/>
      </dsp:nvSpPr>
      <dsp:spPr>
        <a:xfrm>
          <a:off x="5533140" y="-160984"/>
          <a:ext cx="2670869" cy="3058668"/>
        </a:xfrm>
        <a:prstGeom prst="roundRect">
          <a:avLst>
            <a:gd name="adj" fmla="val 5000"/>
          </a:avLst>
        </a:prstGeom>
        <a:solidFill>
          <a:srgbClr val="B400DE"/>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Candara" panose="020E0502030303020204" pitchFamily="34" charset="0"/>
            </a:rPr>
            <a:t>Advanced</a:t>
          </a:r>
          <a:endParaRPr lang="en-SG" sz="1800" b="1" kern="1200" dirty="0">
            <a:effectLst>
              <a:outerShdw blurRad="38100" dist="38100" dir="2700000" algn="tl">
                <a:srgbClr val="000000">
                  <a:alpha val="43137"/>
                </a:srgbClr>
              </a:outerShdw>
            </a:effectLst>
            <a:latin typeface="Candara" panose="020E0502030303020204" pitchFamily="34" charset="0"/>
          </a:endParaRPr>
        </a:p>
      </dsp:txBody>
      <dsp:txXfrm rot="16200000">
        <a:off x="4546173" y="825982"/>
        <a:ext cx="2508107" cy="534173"/>
      </dsp:txXfrm>
    </dsp:sp>
    <dsp:sp modelId="{B46D359B-6BDA-4471-A8B2-E2AEEE494966}">
      <dsp:nvSpPr>
        <dsp:cNvPr id="0" name=""/>
        <dsp:cNvSpPr/>
      </dsp:nvSpPr>
      <dsp:spPr>
        <a:xfrm rot="5400000">
          <a:off x="5344973" y="1989775"/>
          <a:ext cx="403041" cy="400630"/>
        </a:xfrm>
        <a:prstGeom prst="flowChartExtract">
          <a:avLst/>
        </a:prstGeom>
        <a:solidFill>
          <a:srgbClr val="C7FF8F"/>
        </a:solidFill>
        <a:ln w="12700" cap="flat" cmpd="sng" algn="ctr">
          <a:solidFill>
            <a:srgbClr val="7030A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509BFA2-D7D2-4F98-BAFC-368F5824DA73}">
      <dsp:nvSpPr>
        <dsp:cNvPr id="0" name=""/>
        <dsp:cNvSpPr/>
      </dsp:nvSpPr>
      <dsp:spPr>
        <a:xfrm>
          <a:off x="6067314" y="-160984"/>
          <a:ext cx="1989797" cy="30586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Routinely manages complex situations and a recognised “person to ask” in the organisation</a:t>
          </a:r>
        </a:p>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Focus on broad organizational or professional issues</a:t>
          </a:r>
          <a:endParaRPr lang="en-SG" sz="1600" kern="1200" dirty="0">
            <a:latin typeface="+mn-lt"/>
          </a:endParaRPr>
        </a:p>
      </dsp:txBody>
      <dsp:txXfrm>
        <a:off x="6067314" y="-160984"/>
        <a:ext cx="1989797" cy="3058668"/>
      </dsp:txXfrm>
    </dsp:sp>
    <dsp:sp modelId="{F8A11A61-5620-404C-A3EC-A2AB41D0A4B0}">
      <dsp:nvSpPr>
        <dsp:cNvPr id="0" name=""/>
        <dsp:cNvSpPr/>
      </dsp:nvSpPr>
      <dsp:spPr>
        <a:xfrm>
          <a:off x="8301930" y="-160984"/>
          <a:ext cx="2670869" cy="3058668"/>
        </a:xfrm>
        <a:prstGeom prst="roundRect">
          <a:avLst>
            <a:gd name="adj" fmla="val 5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Candara" panose="020E0502030303020204" pitchFamily="34" charset="0"/>
            </a:rPr>
            <a:t>Expert</a:t>
          </a:r>
          <a:endParaRPr lang="en-SG" sz="1800" b="1" kern="1200" dirty="0">
            <a:effectLst>
              <a:outerShdw blurRad="38100" dist="38100" dir="2700000" algn="tl">
                <a:srgbClr val="000000">
                  <a:alpha val="43137"/>
                </a:srgbClr>
              </a:outerShdw>
            </a:effectLst>
            <a:latin typeface="Candara" panose="020E0502030303020204" pitchFamily="34" charset="0"/>
          </a:endParaRPr>
        </a:p>
      </dsp:txBody>
      <dsp:txXfrm rot="16200000">
        <a:off x="7314963" y="825982"/>
        <a:ext cx="2508107" cy="534173"/>
      </dsp:txXfrm>
    </dsp:sp>
    <dsp:sp modelId="{E447AB5E-BDB8-4606-80A5-E19C3834574E}">
      <dsp:nvSpPr>
        <dsp:cNvPr id="0" name=""/>
        <dsp:cNvSpPr/>
      </dsp:nvSpPr>
      <dsp:spPr>
        <a:xfrm rot="5400000">
          <a:off x="8109323" y="1989775"/>
          <a:ext cx="403041" cy="400630"/>
        </a:xfrm>
        <a:prstGeom prst="flowChartExtract">
          <a:avLst/>
        </a:prstGeom>
        <a:solidFill>
          <a:srgbClr val="C7FF8F"/>
        </a:solidFill>
        <a:ln w="12700" cap="flat" cmpd="sng" algn="ctr">
          <a:solidFill>
            <a:srgbClr val="7030A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3E39D7C-0E72-4273-979E-B904415F3E50}">
      <dsp:nvSpPr>
        <dsp:cNvPr id="0" name=""/>
        <dsp:cNvSpPr/>
      </dsp:nvSpPr>
      <dsp:spPr>
        <a:xfrm>
          <a:off x="8836104" y="-160984"/>
          <a:ext cx="1989797" cy="30586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Recognised as an authority in that area of expertise, alongside a breadth of experience </a:t>
          </a:r>
        </a:p>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Able to explain issues in relation to broader organizational issues, creates new applications and processes</a:t>
          </a:r>
        </a:p>
        <a:p>
          <a:pPr marL="0" lvl="0" indent="0" algn="l" defTabSz="711200">
            <a:lnSpc>
              <a:spcPct val="90000"/>
            </a:lnSpc>
            <a:spcBef>
              <a:spcPct val="0"/>
            </a:spcBef>
            <a:spcAft>
              <a:spcPct val="35000"/>
            </a:spcAft>
            <a:buNone/>
          </a:pPr>
          <a:r>
            <a:rPr lang="en-SG" sz="1600" kern="1200" dirty="0">
              <a:latin typeface="+mn-lt"/>
              <a:cs typeface="Calibri Light" panose="020F0302020204030204" pitchFamily="34" charset="0"/>
            </a:rPr>
            <a:t>Focus on strategic planning</a:t>
          </a:r>
        </a:p>
        <a:p>
          <a:pPr marL="0" lvl="0" indent="0" algn="l" defTabSz="711200">
            <a:lnSpc>
              <a:spcPct val="90000"/>
            </a:lnSpc>
            <a:spcBef>
              <a:spcPct val="0"/>
            </a:spcBef>
            <a:spcAft>
              <a:spcPct val="35000"/>
            </a:spcAft>
            <a:buNone/>
          </a:pPr>
          <a:endParaRPr lang="en-SG" sz="1600" kern="1200" dirty="0"/>
        </a:p>
      </dsp:txBody>
      <dsp:txXfrm>
        <a:off x="8836104" y="-160984"/>
        <a:ext cx="1989797" cy="30586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171A8-1D22-45CB-B3B6-A55F6C94917B}" type="datetimeFigureOut">
              <a:rPr lang="en-SG" smtClean="0"/>
              <a:t>25/6/2021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47136-9485-4A8B-94E2-4486EA220467}" type="slidenum">
              <a:rPr lang="en-SG" smtClean="0"/>
              <a:t>‹#›</a:t>
            </a:fld>
            <a:endParaRPr lang="en-SG"/>
          </a:p>
        </p:txBody>
      </p:sp>
    </p:spTree>
    <p:extLst>
      <p:ext uri="{BB962C8B-B14F-4D97-AF65-F5344CB8AC3E}">
        <p14:creationId xmlns:p14="http://schemas.microsoft.com/office/powerpoint/2010/main" val="304707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SG" sz="1200" u="sng" kern="1200" dirty="0">
                <a:solidFill>
                  <a:schemeClr val="tx1"/>
                </a:solidFill>
                <a:effectLst/>
                <a:latin typeface="+mn-lt"/>
                <a:ea typeface="+mn-ea"/>
                <a:cs typeface="+mn-cs"/>
              </a:rPr>
              <a:t>INTRODUCTION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On 22 May 2020, the Development Framework for Pharmacists (DFP) was published by the Ministry of Health</a:t>
            </a:r>
            <a:endParaRPr lang="en-SG" dirty="0"/>
          </a:p>
        </p:txBody>
      </p:sp>
      <p:sp>
        <p:nvSpPr>
          <p:cNvPr id="4" name="Slide Number Placeholder 3"/>
          <p:cNvSpPr>
            <a:spLocks noGrp="1"/>
          </p:cNvSpPr>
          <p:nvPr>
            <p:ph type="sldNum" sz="quarter" idx="5"/>
          </p:nvPr>
        </p:nvSpPr>
        <p:spPr/>
        <p:txBody>
          <a:bodyPr/>
          <a:lstStyle/>
          <a:p>
            <a:fld id="{D7B47136-9485-4A8B-94E2-4486EA220467}" type="slidenum">
              <a:rPr lang="en-SG" smtClean="0"/>
              <a:t>1</a:t>
            </a:fld>
            <a:endParaRPr lang="en-SG"/>
          </a:p>
        </p:txBody>
      </p:sp>
    </p:spTree>
    <p:extLst>
      <p:ext uri="{BB962C8B-B14F-4D97-AF65-F5344CB8AC3E}">
        <p14:creationId xmlns:p14="http://schemas.microsoft.com/office/powerpoint/2010/main" val="79233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SG" sz="1000" u="sng" kern="1200" dirty="0">
                <a:solidFill>
                  <a:schemeClr val="tx1"/>
                </a:solidFill>
                <a:effectLst/>
                <a:latin typeface="+mn-lt"/>
                <a:ea typeface="+mn-ea"/>
                <a:cs typeface="+mn-cs"/>
              </a:rPr>
              <a:t>EDUCATION &amp; TRAINING CONTINUUM FOR PHARMACISTS</a:t>
            </a:r>
            <a:endParaRPr lang="en-US" sz="1000" dirty="0">
              <a:latin typeface="+mn-lt"/>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dirty="0">
                <a:latin typeface="+mn-lt"/>
              </a:rPr>
              <a:t>This chart shows the education and training continuum for pharmacists.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SG" sz="1000" kern="1200" dirty="0">
                <a:solidFill>
                  <a:schemeClr val="tx1"/>
                </a:solidFill>
                <a:effectLst/>
                <a:latin typeface="+mn-lt"/>
                <a:ea typeface="+mn-ea"/>
                <a:cs typeface="+mn-cs"/>
              </a:rPr>
              <a:t>In Singapore, there are several frameworks developed to define the competencies of pharmacists.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SG" sz="1000" kern="1200" dirty="0">
                <a:solidFill>
                  <a:schemeClr val="tx1"/>
                </a:solidFill>
                <a:effectLst/>
                <a:latin typeface="+mn-lt"/>
                <a:ea typeface="+mn-ea"/>
                <a:cs typeface="+mn-cs"/>
              </a:rPr>
              <a:t>The Singapore Pharmacy Council published the Competency Standards for Pharmacists for licensure at entry level.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SG" sz="1000" kern="1200" dirty="0">
                <a:solidFill>
                  <a:schemeClr val="tx1"/>
                </a:solidFill>
                <a:effectLst/>
                <a:latin typeface="+mn-lt"/>
                <a:ea typeface="+mn-ea"/>
                <a:cs typeface="+mn-cs"/>
              </a:rPr>
              <a:t>In 2016, MOH introduced the Competency Standards for Pharmacists in Advanced Practice (APF).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SG" sz="1000" kern="1200" dirty="0">
                <a:solidFill>
                  <a:schemeClr val="tx1"/>
                </a:solidFill>
                <a:effectLst/>
                <a:latin typeface="+mn-lt"/>
                <a:ea typeface="+mn-ea"/>
                <a:cs typeface="+mn-cs"/>
              </a:rPr>
              <a:t>However, there was no formal adoption of a development framework between entry level and advanced practice. Hence, the DFP was conceived to establish a clear linkage between foundation and advanced practice.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SG" sz="1000" kern="1200" dirty="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dirty="0">
              <a:latin typeface="+mn-lt"/>
            </a:endParaRPr>
          </a:p>
        </p:txBody>
      </p:sp>
      <p:sp>
        <p:nvSpPr>
          <p:cNvPr id="4" name="Slide Number Placeholder 3"/>
          <p:cNvSpPr>
            <a:spLocks noGrp="1"/>
          </p:cNvSpPr>
          <p:nvPr>
            <p:ph type="sldNum" sz="quarter" idx="10"/>
          </p:nvPr>
        </p:nvSpPr>
        <p:spPr/>
        <p:txBody>
          <a:bodyPr/>
          <a:lstStyle/>
          <a:p>
            <a:fld id="{6EAAC2DE-6AB0-4630-9DCB-7C4BFCB743CE}" type="slidenum">
              <a:rPr lang="en-US" smtClean="0"/>
              <a:pPr/>
              <a:t>2</a:t>
            </a:fld>
            <a:endParaRPr lang="en-US" dirty="0"/>
          </a:p>
        </p:txBody>
      </p:sp>
    </p:spTree>
    <p:extLst>
      <p:ext uri="{BB962C8B-B14F-4D97-AF65-F5344CB8AC3E}">
        <p14:creationId xmlns:p14="http://schemas.microsoft.com/office/powerpoint/2010/main" val="345656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200" dirty="0">
                <a:solidFill>
                  <a:schemeClr val="tx1"/>
                </a:solidFill>
                <a:effectLst/>
                <a:latin typeface="+mn-lt"/>
                <a:ea typeface="+mn-ea"/>
                <a:cs typeface="+mn-cs"/>
              </a:rPr>
              <a:t>DEVELOPMENT FRAMEWORK FOR PHARMACISTS – The developmental journey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Ministry of Health Singapore developed the </a:t>
            </a:r>
            <a:r>
              <a:rPr lang="en-US" sz="1200" b="1" kern="1200" dirty="0">
                <a:solidFill>
                  <a:schemeClr val="tx1"/>
                </a:solidFill>
                <a:effectLst/>
                <a:latin typeface="+mn-lt"/>
                <a:ea typeface="+mn-ea"/>
                <a:cs typeface="+mn-cs"/>
              </a:rPr>
              <a:t>pharmacist career pathway framework in 2009</a:t>
            </a:r>
            <a:r>
              <a:rPr lang="en-US" sz="1200" kern="1200" dirty="0">
                <a:solidFill>
                  <a:schemeClr val="tx1"/>
                </a:solidFill>
                <a:effectLst/>
                <a:latin typeface="+mn-lt"/>
                <a:ea typeface="+mn-ea"/>
                <a:cs typeface="+mn-cs"/>
              </a:rPr>
              <a:t>. To facilitate implementation of the career pathway framework, there was a need to develop a competency framework to map out the level of competency that would be required of pharmacists at different levels of seniority and expertise. </a:t>
            </a:r>
          </a:p>
          <a:p>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competency domains in the UK </a:t>
            </a:r>
            <a:r>
              <a:rPr lang="en-US" sz="1200" kern="1200" dirty="0" err="1">
                <a:solidFill>
                  <a:schemeClr val="tx1"/>
                </a:solidFill>
                <a:effectLst/>
                <a:latin typeface="+mn-lt"/>
                <a:ea typeface="+mn-ea"/>
                <a:cs typeface="+mn-cs"/>
              </a:rPr>
              <a:t>CoDEG</a:t>
            </a:r>
            <a:r>
              <a:rPr lang="en-US" sz="1200" kern="1200" dirty="0">
                <a:solidFill>
                  <a:schemeClr val="tx1"/>
                </a:solidFill>
                <a:effectLst/>
                <a:latin typeface="+mn-lt"/>
                <a:ea typeface="+mn-ea"/>
                <a:cs typeface="+mn-cs"/>
              </a:rPr>
              <a:t> ALF was found to be aligned with pharmacists’ scope of practice in Singapore and was successfully introduced to pharmacists in SGH. Hence, the decision for the competency framework for pharmacists in advanced practice (APF) to be adapted from the CODEG ALF.</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2010, Chief Pharmacist’s Office (CPO) of the Ministry of Health collaborated with public healthcare institutions to develop competency standards for pharmacists in advanced practice (APF). The competency standards from CODEG ALF was adapted for this purpose. A validation study was conducted in 2014 </a:t>
            </a:r>
            <a:r>
              <a:rPr lang="en-SG" sz="1200" kern="1200" dirty="0">
                <a:solidFill>
                  <a:schemeClr val="tx1"/>
                </a:solidFill>
                <a:effectLst/>
                <a:latin typeface="+mn-lt"/>
                <a:ea typeface="+mn-ea"/>
                <a:cs typeface="+mn-cs"/>
              </a:rPr>
              <a:t>and the results indicated that the competency framework demonstrated good reliability and validity for measuring competency of advanced pharmacy practitioners. </a:t>
            </a:r>
            <a:r>
              <a:rPr lang="en-US" sz="1200" b="1" kern="1200" dirty="0">
                <a:solidFill>
                  <a:schemeClr val="tx1"/>
                </a:solidFill>
                <a:effectLst/>
                <a:latin typeface="+mn-lt"/>
                <a:ea typeface="+mn-ea"/>
                <a:cs typeface="+mn-cs"/>
              </a:rPr>
              <a:t>The APF was introduced in 2016 to healthcare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The APF was implemented as a developmental tool for pharmacists to advance systematically across 6 competency domains. From 2016 to 2017, </a:t>
            </a:r>
            <a:r>
              <a:rPr lang="en-SG" sz="1200" b="1" kern="1200" dirty="0">
                <a:solidFill>
                  <a:schemeClr val="tx1"/>
                </a:solidFill>
                <a:effectLst/>
                <a:latin typeface="+mn-lt"/>
                <a:ea typeface="+mn-ea"/>
                <a:cs typeface="+mn-cs"/>
              </a:rPr>
              <a:t>APF roadshows </a:t>
            </a:r>
            <a:r>
              <a:rPr lang="en-SG" sz="1200" kern="1200" dirty="0">
                <a:solidFill>
                  <a:schemeClr val="tx1"/>
                </a:solidFill>
                <a:effectLst/>
                <a:latin typeface="+mn-lt"/>
                <a:ea typeface="+mn-ea"/>
                <a:cs typeface="+mn-cs"/>
              </a:rPr>
              <a:t>were conducted at healthcare </a:t>
            </a:r>
            <a:r>
              <a:rPr lang="en-SG" sz="1200" kern="1200" dirty="0" err="1">
                <a:solidFill>
                  <a:schemeClr val="tx1"/>
                </a:solidFill>
                <a:effectLst/>
                <a:latin typeface="+mn-lt"/>
                <a:ea typeface="+mn-ea"/>
                <a:cs typeface="+mn-cs"/>
              </a:rPr>
              <a:t>insitutions</a:t>
            </a:r>
            <a:r>
              <a:rPr lang="en-SG" sz="1200" kern="1200" dirty="0">
                <a:solidFill>
                  <a:schemeClr val="tx1"/>
                </a:solidFill>
                <a:effectLst/>
                <a:latin typeface="+mn-lt"/>
                <a:ea typeface="+mn-ea"/>
                <a:cs typeface="+mn-cs"/>
              </a:rPr>
              <a:t> to introduce the framework to pharmacists across sectors. After significant development and professional engagement, the </a:t>
            </a:r>
            <a:r>
              <a:rPr lang="en-SG" sz="1200" b="1" kern="1200" dirty="0">
                <a:solidFill>
                  <a:schemeClr val="tx1"/>
                </a:solidFill>
                <a:effectLst/>
                <a:latin typeface="+mn-lt"/>
                <a:ea typeface="+mn-ea"/>
                <a:cs typeface="+mn-cs"/>
              </a:rPr>
              <a:t>APF guidebook was published in 2017 </a:t>
            </a:r>
            <a:r>
              <a:rPr lang="en-SG" sz="1200" kern="1200" dirty="0">
                <a:solidFill>
                  <a:schemeClr val="tx1"/>
                </a:solidFill>
                <a:effectLst/>
                <a:latin typeface="+mn-lt"/>
                <a:ea typeface="+mn-ea"/>
                <a:cs typeface="+mn-cs"/>
              </a:rPr>
              <a:t>for pharmacists to actively use the framework in practice. </a:t>
            </a:r>
          </a:p>
          <a:p>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2018, a review of training roadmaps across sectors to understand training gaps and emerging training needs for advanced practitioners was conducted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Portfolio training workshops were commissioned by the Ministry of Health to Tan Tock Seng Hospital.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Since then, 19 portfolio training workshops involving over 400 senior</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pharmacists were conducted and a portfolio building toolkit was developed to strengthen the communication of the vision and to promote adoption of the framework. </a:t>
            </a:r>
          </a:p>
          <a:p>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were regular engagements with pharmacy leaders and pharmacists for sharing of experience on progress of APF implementation. In 2019, the APF implementation was reviewed with visiting expert Professor Michael Dooley (Alfred Health/Monash University, Australia). </a:t>
            </a:r>
            <a:r>
              <a:rPr lang="en-SG" sz="1200" kern="1200" dirty="0">
                <a:solidFill>
                  <a:schemeClr val="tx1"/>
                </a:solidFill>
                <a:effectLst/>
                <a:latin typeface="+mn-lt"/>
                <a:ea typeface="+mn-ea"/>
                <a:cs typeface="+mn-cs"/>
              </a:rPr>
              <a:t>While various frameworks were in place to define competencies for pharmacists in Singapore, there was no formal adoption of a framework between entry level and advanced practice. To illustrate the competency continuum of pharmacists, the </a:t>
            </a:r>
            <a:r>
              <a:rPr lang="en-SG" sz="1200" b="1" kern="1200" dirty="0">
                <a:solidFill>
                  <a:schemeClr val="tx1"/>
                </a:solidFill>
                <a:effectLst/>
                <a:latin typeface="+mn-lt"/>
                <a:ea typeface="+mn-ea"/>
                <a:cs typeface="+mn-cs"/>
              </a:rPr>
              <a:t>Development Framework for Pharmacists (DFP) </a:t>
            </a:r>
            <a:r>
              <a:rPr lang="en-SG" sz="1200" kern="1200" dirty="0">
                <a:solidFill>
                  <a:schemeClr val="tx1"/>
                </a:solidFill>
                <a:effectLst/>
                <a:latin typeface="+mn-lt"/>
                <a:ea typeface="+mn-ea"/>
                <a:cs typeface="+mn-cs"/>
              </a:rPr>
              <a:t>was formed with </a:t>
            </a:r>
            <a:r>
              <a:rPr lang="en-US" sz="1200" kern="1200" dirty="0">
                <a:solidFill>
                  <a:schemeClr val="tx1"/>
                </a:solidFill>
                <a:effectLst/>
                <a:latin typeface="+mn-lt"/>
                <a:ea typeface="+mn-ea"/>
                <a:cs typeface="+mn-cs"/>
              </a:rPr>
              <a:t>the addition of foundation level competencies to the APF. The DFP was published in May 2020.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t>
            </a:r>
            <a:r>
              <a:rPr lang="en-SG" sz="1200" kern="1200" dirty="0">
                <a:solidFill>
                  <a:schemeClr val="tx1"/>
                </a:solidFill>
                <a:effectLst/>
                <a:latin typeface="+mn-lt"/>
                <a:ea typeface="+mn-ea"/>
                <a:cs typeface="+mn-cs"/>
              </a:rPr>
              <a:t>facilitate the transition from school to the pharmacy workplace, the Entry-to-Practice competency standards for pharmacists by the SPC would be integrated into the DPF. SPC has set up a workgroup to review the entry-to-practice competency standards for integration into the DFP in 2021. </a:t>
            </a:r>
          </a:p>
          <a:p>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6EB8C-B833-4FAE-B17A-B67110F939A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63CDAF12-CC6A-4132-B233-01BB07FC014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panose="020F0502020204030204"/>
                <a:ea typeface="+mn-ea"/>
                <a:cs typeface="+mn-cs"/>
              </a:rPr>
              <a:t>DRAFT VERSION</a:t>
            </a:r>
          </a:p>
        </p:txBody>
      </p:sp>
    </p:spTree>
    <p:extLst>
      <p:ext uri="{BB962C8B-B14F-4D97-AF65-F5344CB8AC3E}">
        <p14:creationId xmlns:p14="http://schemas.microsoft.com/office/powerpoint/2010/main" val="161834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38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200" dirty="0">
                <a:solidFill>
                  <a:schemeClr val="tx1"/>
                </a:solidFill>
                <a:effectLst/>
                <a:latin typeface="+mn-lt"/>
                <a:ea typeface="+mn-ea"/>
                <a:cs typeface="+mn-cs"/>
              </a:rPr>
              <a:t>DEVELOPMENT FRAMEWORK FOR PHARMACISTS – The </a:t>
            </a:r>
            <a:r>
              <a:rPr lang="en-US" sz="1200" u="sng" kern="1200" dirty="0">
                <a:solidFill>
                  <a:schemeClr val="tx1"/>
                </a:solidFill>
                <a:effectLst/>
                <a:latin typeface="+mn-lt"/>
                <a:ea typeface="+mn-ea"/>
                <a:cs typeface="+mn-cs"/>
              </a:rPr>
              <a:t>purpose of DFP</a:t>
            </a:r>
            <a:endParaRPr lang="en-SG"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The competency continuum within DFP equips pharmacists to practice from foundation to advanced levels. </a:t>
            </a:r>
          </a:p>
          <a:p>
            <a:pPr marL="171450" indent="-171450">
              <a:buFont typeface="Arial" panose="020B0604020202020204" pitchFamily="34" charset="0"/>
              <a:buChar char="•"/>
            </a:pPr>
            <a:r>
              <a:rPr lang="en-SG" sz="1200" kern="1200" dirty="0">
                <a:solidFill>
                  <a:schemeClr val="tx1"/>
                </a:solidFill>
                <a:effectLst/>
                <a:latin typeface="+mn-lt"/>
                <a:ea typeface="+mn-ea"/>
                <a:cs typeface="+mn-cs"/>
              </a:rPr>
              <a:t>The DFP supports the profession’s commitment to lifelong learning. </a:t>
            </a:r>
          </a:p>
          <a:p>
            <a:pPr marL="171450" indent="-171450">
              <a:buFont typeface="Arial" panose="020B0604020202020204" pitchFamily="34" charset="0"/>
              <a:buChar char="•"/>
            </a:pPr>
            <a:r>
              <a:rPr lang="en-SG" sz="1200" kern="1200" dirty="0">
                <a:solidFill>
                  <a:schemeClr val="tx1"/>
                </a:solidFill>
                <a:effectLst/>
                <a:latin typeface="+mn-lt"/>
                <a:ea typeface="+mn-ea"/>
                <a:cs typeface="+mn-cs"/>
              </a:rPr>
              <a:t>It serves as a guide for pharmacists to be deliberate in planning for their own professional development and to seek out opportunities in the current and emerging practice areas. </a:t>
            </a:r>
          </a:p>
          <a:p>
            <a:pPr marL="171450" indent="-171450">
              <a:buFont typeface="Arial" panose="020B0604020202020204" pitchFamily="34" charset="0"/>
              <a:buChar char="•"/>
            </a:pPr>
            <a:r>
              <a:rPr lang="en-SG" sz="1200" kern="1200" dirty="0">
                <a:solidFill>
                  <a:schemeClr val="tx1"/>
                </a:solidFill>
                <a:effectLst/>
                <a:latin typeface="+mn-lt"/>
                <a:ea typeface="+mn-ea"/>
                <a:cs typeface="+mn-cs"/>
              </a:rPr>
              <a:t>The implementation of DFP facilitates advancement of foundation training by employers and training providers to develop pharmacists of enhanced capabilities. </a:t>
            </a:r>
          </a:p>
          <a:p>
            <a:pPr marL="207486" indent="-207486"/>
            <a:endParaRPr lang="en-SG" b="1" dirty="0">
              <a:latin typeface="Arial" panose="020B0604020202020204" pitchFamily="34" charset="0"/>
              <a:cs typeface="Arial" panose="020B0604020202020204" pitchFamily="34" charset="0"/>
            </a:endParaRPr>
          </a:p>
          <a:p>
            <a:endParaRPr lang="en-SG" b="1" dirty="0"/>
          </a:p>
        </p:txBody>
      </p:sp>
      <p:sp>
        <p:nvSpPr>
          <p:cNvPr id="4" name="Slide Number Placeholder 3"/>
          <p:cNvSpPr>
            <a:spLocks noGrp="1"/>
          </p:cNvSpPr>
          <p:nvPr>
            <p:ph type="sldNum" sz="quarter" idx="10"/>
          </p:nvPr>
        </p:nvSpPr>
        <p:spPr/>
        <p:txBody>
          <a:bodyPr/>
          <a:lstStyle/>
          <a:p>
            <a:pPr defTabSz="948507">
              <a:defRPr/>
            </a:pPr>
            <a:fld id="{1D3071B2-53D7-4502-83B1-BD7E997E26D7}" type="slidenum">
              <a:rPr lang="en-SG">
                <a:solidFill>
                  <a:srgbClr val="000000"/>
                </a:solidFill>
              </a:rPr>
              <a:pPr defTabSz="948507">
                <a:defRPr/>
              </a:pPr>
              <a:t>4</a:t>
            </a:fld>
            <a:endParaRPr lang="en-SG" dirty="0">
              <a:solidFill>
                <a:srgbClr val="000000"/>
              </a:solidFill>
            </a:endParaRPr>
          </a:p>
        </p:txBody>
      </p:sp>
    </p:spTree>
    <p:extLst>
      <p:ext uri="{BB962C8B-B14F-4D97-AF65-F5344CB8AC3E}">
        <p14:creationId xmlns:p14="http://schemas.microsoft.com/office/powerpoint/2010/main" val="170401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200" dirty="0">
                <a:solidFill>
                  <a:schemeClr val="tx1"/>
                </a:solidFill>
                <a:effectLst/>
                <a:latin typeface="+mn-lt"/>
                <a:ea typeface="+mn-ea"/>
                <a:cs typeface="+mn-cs"/>
              </a:rPr>
              <a:t>DEVELOPMENT FRAMEWORK FOR PHARMACISTS – The </a:t>
            </a:r>
            <a:r>
              <a:rPr lang="en-US" sz="1200" u="sng" kern="1200" dirty="0">
                <a:solidFill>
                  <a:schemeClr val="tx1"/>
                </a:solidFill>
                <a:effectLst/>
                <a:latin typeface="+mn-lt"/>
                <a:ea typeface="+mn-ea"/>
                <a:cs typeface="+mn-cs"/>
              </a:rPr>
              <a:t>competency continuum across 7 domains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The DFP comprises 28 competency standards across 7 domains: these include expert professional practice, building working relationships, leadership, management, education, training and development, research and evaluation, as well as professionalism.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The first six domains are competency standards in the APF extended to include foundation level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Domain 7 on professionalism was added for seamless transition from Entry-to-Practice Competency Standards by the Singapore Pharmacy Council.</a:t>
            </a:r>
            <a:endParaRPr lang="en-SG" sz="1200" kern="1200" dirty="0">
              <a:solidFill>
                <a:schemeClr val="tx1"/>
              </a:solidFill>
              <a:latin typeface="+mn-lt"/>
              <a:ea typeface="+mn-ea"/>
              <a:cs typeface="+mn-cs"/>
            </a:endParaRP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6EB8C-B833-4FAE-B17A-B67110F939A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63CDAF12-CC6A-4132-B233-01BB07FC014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panose="020F0502020204030204"/>
                <a:ea typeface="+mn-ea"/>
                <a:cs typeface="+mn-cs"/>
              </a:rPr>
              <a:t>DRAFT VERSION</a:t>
            </a:r>
          </a:p>
        </p:txBody>
      </p:sp>
    </p:spTree>
    <p:extLst>
      <p:ext uri="{BB962C8B-B14F-4D97-AF65-F5344CB8AC3E}">
        <p14:creationId xmlns:p14="http://schemas.microsoft.com/office/powerpoint/2010/main" val="396381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200" dirty="0">
                <a:solidFill>
                  <a:schemeClr val="tx1"/>
                </a:solidFill>
                <a:effectLst/>
                <a:latin typeface="+mn-lt"/>
                <a:ea typeface="+mn-ea"/>
                <a:cs typeface="+mn-cs"/>
              </a:rPr>
              <a:t>DEVELOPMENT FRAMEWORK FOR PHARMACISTS – The 4 </a:t>
            </a:r>
            <a:r>
              <a:rPr lang="en-US" sz="1200" u="sng" kern="1200" dirty="0">
                <a:solidFill>
                  <a:schemeClr val="tx1"/>
                </a:solidFill>
                <a:effectLst/>
                <a:latin typeface="+mn-lt"/>
                <a:ea typeface="+mn-ea"/>
                <a:cs typeface="+mn-cs"/>
              </a:rPr>
              <a:t>performance levels</a:t>
            </a:r>
            <a:endParaRPr lang="en-US" sz="1200" kern="1200" dirty="0">
              <a:solidFill>
                <a:schemeClr val="tx1"/>
              </a:solidFill>
              <a:effectLst/>
              <a:latin typeface="+mn-lt"/>
              <a:ea typeface="+mn-ea"/>
              <a:cs typeface="+mn-cs"/>
            </a:endParaRP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The competency continuum under the DFP has a </a:t>
            </a:r>
            <a:r>
              <a:rPr lang="en-SG" sz="1200" b="1" kern="1200" dirty="0">
                <a:solidFill>
                  <a:schemeClr val="tx1"/>
                </a:solidFill>
                <a:effectLst/>
                <a:latin typeface="+mn-lt"/>
                <a:ea typeface="+mn-ea"/>
                <a:cs typeface="+mn-cs"/>
              </a:rPr>
              <a:t>tiered and progressive structure </a:t>
            </a:r>
            <a:r>
              <a:rPr lang="en-SG" sz="1200" kern="1200" dirty="0">
                <a:solidFill>
                  <a:schemeClr val="tx1"/>
                </a:solidFill>
                <a:effectLst/>
                <a:latin typeface="+mn-lt"/>
                <a:ea typeface="+mn-ea"/>
                <a:cs typeface="+mn-cs"/>
              </a:rPr>
              <a:t>to </a:t>
            </a:r>
            <a:r>
              <a:rPr lang="en-SG" sz="1200" b="1" kern="1200" dirty="0">
                <a:solidFill>
                  <a:schemeClr val="tx1"/>
                </a:solidFill>
                <a:effectLst/>
                <a:latin typeface="+mn-lt"/>
                <a:ea typeface="+mn-ea"/>
                <a:cs typeface="+mn-cs"/>
              </a:rPr>
              <a:t>enable systematic progression </a:t>
            </a:r>
            <a:r>
              <a:rPr lang="en-SG" sz="1200" kern="1200" dirty="0">
                <a:solidFill>
                  <a:schemeClr val="tx1"/>
                </a:solidFill>
                <a:effectLst/>
                <a:latin typeface="+mn-lt"/>
                <a:ea typeface="+mn-ea"/>
                <a:cs typeface="+mn-cs"/>
              </a:rPr>
              <a:t>and continuous professional development. </a:t>
            </a:r>
          </a:p>
          <a:p>
            <a:endParaRPr lang="en-SG" sz="1200" b="1" i="1" dirty="0">
              <a:latin typeface="Calibri Light" panose="020F0302020204030204" pitchFamily="34" charset="0"/>
              <a:cs typeface="Calibri Light" panose="020F0302020204030204" pitchFamily="34" charset="0"/>
            </a:endParaRPr>
          </a:p>
          <a:p>
            <a:pPr lvl="0"/>
            <a:r>
              <a:rPr lang="en-SG" sz="1200" b="1" i="1" dirty="0">
                <a:latin typeface="Calibri Light" panose="020F0302020204030204" pitchFamily="34" charset="0"/>
                <a:cs typeface="Calibri Light" panose="020F0302020204030204" pitchFamily="34" charset="0"/>
              </a:rPr>
              <a:t>Foundation</a:t>
            </a:r>
            <a:r>
              <a:rPr lang="en-SG" sz="1200" dirty="0">
                <a:latin typeface="Calibri Light" panose="020F0302020204030204" pitchFamily="34" charset="0"/>
                <a:cs typeface="Calibri Light" panose="020F0302020204030204" pitchFamily="34" charset="0"/>
              </a:rPr>
              <a:t> – Able to successfully complete tasks with help from an expert. Focus is on acquisition of knowledge or skill</a:t>
            </a:r>
          </a:p>
          <a:p>
            <a:pPr lvl="0"/>
            <a:r>
              <a:rPr lang="en-SG" sz="1200" b="1" i="1" dirty="0">
                <a:latin typeface="Calibri Light" panose="020F0302020204030204" pitchFamily="34" charset="0"/>
                <a:cs typeface="Calibri Light" panose="020F0302020204030204" pitchFamily="34" charset="0"/>
              </a:rPr>
              <a:t>Intermediate</a:t>
            </a:r>
            <a:r>
              <a:rPr lang="en-SG" sz="1200" dirty="0">
                <a:latin typeface="Calibri Light" panose="020F0302020204030204" pitchFamily="34" charset="0"/>
                <a:cs typeface="Calibri Light" panose="020F0302020204030204" pitchFamily="34" charset="0"/>
              </a:rPr>
              <a:t> – Able to successfully complete tasks with occasional help from an expert. Focus is on applying and enhancing knowledge or skill.</a:t>
            </a:r>
          </a:p>
          <a:p>
            <a:pPr lvl="0"/>
            <a:r>
              <a:rPr lang="en-SG" sz="1200" b="1" i="1" dirty="0">
                <a:latin typeface="Calibri Light" panose="020F0302020204030204" pitchFamily="34" charset="0"/>
                <a:cs typeface="Calibri Light" panose="020F0302020204030204" pitchFamily="34" charset="0"/>
              </a:rPr>
              <a:t>Advanced</a:t>
            </a:r>
            <a:r>
              <a:rPr lang="en-SG" sz="1200" dirty="0">
                <a:latin typeface="Calibri Light" panose="020F0302020204030204" pitchFamily="34" charset="0"/>
                <a:cs typeface="Calibri Light" panose="020F0302020204030204" pitchFamily="34" charset="0"/>
              </a:rPr>
              <a:t> – Routinely manages complex situations and a recognised “person to ask” in the organisation. Focus is on broad organizational/professional issues.</a:t>
            </a:r>
          </a:p>
          <a:p>
            <a:pPr lvl="0"/>
            <a:r>
              <a:rPr lang="en-SG" sz="1200" b="1" i="1" dirty="0">
                <a:latin typeface="Calibri Light" panose="020F0302020204030204" pitchFamily="34" charset="0"/>
                <a:cs typeface="Calibri Light" panose="020F0302020204030204" pitchFamily="34" charset="0"/>
              </a:rPr>
              <a:t>Expert</a:t>
            </a:r>
            <a:r>
              <a:rPr lang="en-SG" sz="1200" dirty="0">
                <a:latin typeface="Calibri Light" panose="020F0302020204030204" pitchFamily="34" charset="0"/>
                <a:cs typeface="Calibri Light" panose="020F0302020204030204" pitchFamily="34" charset="0"/>
              </a:rPr>
              <a:t> - Recognised as an authority in that area of expertise, alongside a breadth of experience. Able to explain issues in relation to broader organizational Issues. Creates new applications and processes. </a:t>
            </a: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6EB8C-B833-4FAE-B17A-B67110F939A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341817BA-9D94-4329-B3A5-DD583AAA8D1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panose="020F0502020204030204"/>
                <a:ea typeface="+mn-ea"/>
                <a:cs typeface="+mn-cs"/>
              </a:rPr>
              <a:t>DRAFT VERSION</a:t>
            </a:r>
          </a:p>
        </p:txBody>
      </p:sp>
    </p:spTree>
    <p:extLst>
      <p:ext uri="{BB962C8B-B14F-4D97-AF65-F5344CB8AC3E}">
        <p14:creationId xmlns:p14="http://schemas.microsoft.com/office/powerpoint/2010/main" val="119498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200" u="sng" kern="1200" dirty="0">
                <a:solidFill>
                  <a:schemeClr val="tx1"/>
                </a:solidFill>
                <a:effectLst/>
                <a:latin typeface="+mn-lt"/>
                <a:ea typeface="+mn-ea"/>
                <a:cs typeface="+mn-cs"/>
              </a:rPr>
              <a:t>DEVELOPMENT FRAMEWORK FOR PHARMACISTS – </a:t>
            </a:r>
            <a:r>
              <a:rPr lang="en-US" sz="1200" u="sng" kern="1200" dirty="0">
                <a:solidFill>
                  <a:schemeClr val="tx1"/>
                </a:solidFill>
                <a:effectLst/>
                <a:latin typeface="+mn-lt"/>
                <a:ea typeface="+mn-ea"/>
                <a:cs typeface="+mn-cs"/>
              </a:rPr>
              <a:t>Towards 8 Key Roles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DFP aimed at facilitating a systematic and harmonized progression </a:t>
            </a:r>
            <a:r>
              <a:rPr lang="en-US" sz="1200" b="1" kern="1200" dirty="0">
                <a:solidFill>
                  <a:schemeClr val="tx1"/>
                </a:solidFill>
                <a:effectLst/>
                <a:latin typeface="+mn-lt"/>
                <a:ea typeface="+mn-ea"/>
                <a:cs typeface="+mn-cs"/>
              </a:rPr>
              <a:t>to develop pharmacists of enhanced capability in eight key roles </a:t>
            </a:r>
            <a:r>
              <a:rPr lang="en-US" sz="1200" kern="1200" dirty="0">
                <a:solidFill>
                  <a:schemeClr val="tx1"/>
                </a:solidFill>
                <a:effectLst/>
                <a:latin typeface="+mn-lt"/>
                <a:ea typeface="+mn-ea"/>
                <a:cs typeface="+mn-cs"/>
              </a:rPr>
              <a:t>– care provider, collaborator, communicator, health advocate, leader, manager, educator and researcher-innovator.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the DFP, the required competencies underpinning the development of the eight key roles were identified.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multiple roles will enable pharmacists to diversify by acquiring multiple skillsets.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approach allows pharmacists to build resilience and adaptability </a:t>
            </a:r>
            <a:endParaRPr lang="en-US" dirty="0"/>
          </a:p>
          <a:p>
            <a:endParaRPr lang="en-US" dirty="0"/>
          </a:p>
          <a:p>
            <a:r>
              <a:rPr lang="en-US" b="1" dirty="0"/>
              <a:t>Further elaboration on the roles of pharmacists: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Care Provider: </a:t>
            </a:r>
            <a:r>
              <a:rPr lang="en-US" sz="1200" dirty="0">
                <a:solidFill>
                  <a:schemeClr val="bg2">
                    <a:lumMod val="25000"/>
                  </a:schemeClr>
                </a:solidFill>
              </a:rPr>
              <a:t>Provide high-quality and safe person-</a:t>
            </a:r>
            <a:r>
              <a:rPr lang="en-US" sz="1200" dirty="0" err="1">
                <a:solidFill>
                  <a:schemeClr val="bg2">
                    <a:lumMod val="25000"/>
                  </a:schemeClr>
                </a:solidFill>
              </a:rPr>
              <a:t>centred</a:t>
            </a:r>
            <a:r>
              <a:rPr lang="en-US" sz="1200" dirty="0">
                <a:solidFill>
                  <a:schemeClr val="bg2">
                    <a:lumMod val="25000"/>
                  </a:schemeClr>
                </a:solidFill>
              </a:rPr>
              <a:t> care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Communicator: Form relationships that facilitate engagement for effective care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Collaborator: Work effectively with clients and other health care professionals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Leader: Contribute to a vision of a high-quality health care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Advocate: Influence others to improve health and speak on behalf of people in need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Manager: Organize and manage professional services, resources and risks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Educator: Continuous learning, teaching and evaluating evidence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2">
                    <a:lumMod val="25000"/>
                  </a:schemeClr>
                </a:solidFill>
              </a:rPr>
              <a:t>Researcher-Innovator: Continuous improvement and innovation to advance pharmacy</a:t>
            </a:r>
            <a:endParaRPr lang="en-SG" sz="1200" baseline="30000" dirty="0">
              <a:solidFill>
                <a:schemeClr val="bg2">
                  <a:lumMod val="25000"/>
                </a:schemeClr>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300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solidFill>
                <a:schemeClr val="bg2">
                  <a:lumMod val="25000"/>
                </a:schemeClr>
              </a:solidFill>
            </a:endParaRPr>
          </a:p>
          <a:p>
            <a:endParaRPr lang="en-SG" dirty="0"/>
          </a:p>
        </p:txBody>
      </p:sp>
      <p:sp>
        <p:nvSpPr>
          <p:cNvPr id="4" name="Slide Number Placeholder 3"/>
          <p:cNvSpPr>
            <a:spLocks noGrp="1"/>
          </p:cNvSpPr>
          <p:nvPr>
            <p:ph type="sldNum" sz="quarter" idx="5"/>
          </p:nvPr>
        </p:nvSpPr>
        <p:spPr/>
        <p:txBody>
          <a:bodyPr/>
          <a:lstStyle/>
          <a:p>
            <a:fld id="{D7B47136-9485-4A8B-94E2-4486EA220467}" type="slidenum">
              <a:rPr lang="en-SG" smtClean="0"/>
              <a:t>7</a:t>
            </a:fld>
            <a:endParaRPr lang="en-SG"/>
          </a:p>
        </p:txBody>
      </p:sp>
    </p:spTree>
    <p:extLst>
      <p:ext uri="{BB962C8B-B14F-4D97-AF65-F5344CB8AC3E}">
        <p14:creationId xmlns:p14="http://schemas.microsoft.com/office/powerpoint/2010/main" val="269578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200" dirty="0">
                <a:solidFill>
                  <a:schemeClr val="tx1"/>
                </a:solidFill>
                <a:effectLst/>
                <a:latin typeface="+mn-lt"/>
                <a:ea typeface="+mn-ea"/>
                <a:cs typeface="+mn-cs"/>
              </a:rPr>
              <a:t>DEVELOPMENT FRAMEWORK FOR PHARMACISTS – </a:t>
            </a:r>
            <a:r>
              <a:rPr lang="en-US" sz="1200" u="sng" kern="1200" dirty="0">
                <a:solidFill>
                  <a:schemeClr val="tx1"/>
                </a:solidFill>
                <a:effectLst/>
                <a:latin typeface="+mn-lt"/>
                <a:ea typeface="+mn-ea"/>
                <a:cs typeface="+mn-cs"/>
              </a:rPr>
              <a:t>Implementation Timeline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u="none" dirty="0">
                <a:latin typeface="+mn-lt"/>
                <a:cs typeface="Segoe UI" panose="020B0502040204020203" pitchFamily="34" charset="0"/>
              </a:rPr>
              <a:t>In 2021, we are in the </a:t>
            </a:r>
            <a:r>
              <a:rPr lang="en-US" sz="1200" b="1" u="none" dirty="0">
                <a:latin typeface="+mn-lt"/>
                <a:cs typeface="Segoe UI" panose="020B0502040204020203" pitchFamily="34" charset="0"/>
              </a:rPr>
              <a:t>transitional implementation phase, </a:t>
            </a:r>
            <a:r>
              <a:rPr lang="en-US" sz="1200" b="0" u="none" dirty="0">
                <a:latin typeface="+mn-lt"/>
                <a:cs typeface="Segoe UI" panose="020B0502040204020203" pitchFamily="34" charset="0"/>
              </a:rPr>
              <a:t>a time</a:t>
            </a:r>
            <a:r>
              <a:rPr lang="en-US" sz="1200" b="1" u="none" dirty="0">
                <a:latin typeface="+mn-lt"/>
                <a:cs typeface="Segoe UI" panose="020B0502040204020203" pitchFamily="34" charset="0"/>
              </a:rPr>
              <a:t> </a:t>
            </a:r>
            <a:r>
              <a:rPr lang="en-US" sz="1200" dirty="0">
                <a:latin typeface="+mn-lt"/>
                <a:cs typeface="Segoe UI" panose="020B0502040204020203" pitchFamily="34" charset="0"/>
              </a:rPr>
              <a:t>for employers and pharmacists to try out the DFP on selective domains or groups of pharmacists </a:t>
            </a:r>
          </a:p>
          <a:p>
            <a:pPr marL="171450" indent="-171450">
              <a:buFont typeface="Arial" panose="020B0604020202020204" pitchFamily="34" charset="0"/>
              <a:buChar char="•"/>
            </a:pPr>
            <a:r>
              <a:rPr lang="en-US" sz="1200" dirty="0">
                <a:latin typeface="+mn-lt"/>
                <a:cs typeface="Segoe UI" panose="020B0502040204020203" pitchFamily="34" charset="0"/>
              </a:rPr>
              <a:t>During this period of time (until end of 2022), the DFP serves as a guide for career conversations and a tool to identify developmental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As pharmacists constantly seek to improve and evolve in pursuit of excellence, the need for new competencies will grow. The DFP will be reviewed on a regular basis to ensure currency of purpose. </a:t>
            </a:r>
          </a:p>
          <a:p>
            <a:pPr marL="171450" indent="-171450">
              <a:buFont typeface="Arial" panose="020B0604020202020204" pitchFamily="34" charset="0"/>
              <a:buChar char="•"/>
            </a:pPr>
            <a:endParaRPr lang="en-SG" sz="1200" dirty="0">
              <a:latin typeface="+mn-lt"/>
              <a:cs typeface="Segoe UI" panose="020B0502040204020203" pitchFamily="34" charset="0"/>
            </a:endParaRPr>
          </a:p>
          <a:p>
            <a:endParaRPr lang="en-SG" dirty="0"/>
          </a:p>
        </p:txBody>
      </p:sp>
      <p:sp>
        <p:nvSpPr>
          <p:cNvPr id="4" name="Slide Number Placeholder 3"/>
          <p:cNvSpPr>
            <a:spLocks noGrp="1"/>
          </p:cNvSpPr>
          <p:nvPr>
            <p:ph type="sldNum" sz="quarter" idx="5"/>
          </p:nvPr>
        </p:nvSpPr>
        <p:spPr/>
        <p:txBody>
          <a:bodyPr/>
          <a:lstStyle/>
          <a:p>
            <a:fld id="{D7B47136-9485-4A8B-94E2-4486EA220467}" type="slidenum">
              <a:rPr lang="en-SG" smtClean="0"/>
              <a:t>8</a:t>
            </a:fld>
            <a:endParaRPr lang="en-SG"/>
          </a:p>
        </p:txBody>
      </p:sp>
    </p:spTree>
    <p:extLst>
      <p:ext uri="{BB962C8B-B14F-4D97-AF65-F5344CB8AC3E}">
        <p14:creationId xmlns:p14="http://schemas.microsoft.com/office/powerpoint/2010/main" val="314034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D5C2ED-AAD1-4938-B735-5D89EEB8CDFE}"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393881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C2ED-AAD1-4938-B735-5D89EEB8CDFE}"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216495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C2ED-AAD1-4938-B735-5D89EEB8CDFE}"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129051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10C1DA-F508-4AA1-94CD-8EB9BCB87D72}" type="datetime1">
              <a:rPr lang="en-SG" smtClean="0"/>
              <a:t>25/6/2021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94199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CAFB3-CAE6-49CF-B3BF-DCC8066CBA8D}" type="datetime1">
              <a:rPr lang="en-SG" smtClean="0"/>
              <a:t>25/6/2021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398477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D429A-998E-497F-A31E-EC0D9EB5BE7F}" type="datetime1">
              <a:rPr lang="en-SG" smtClean="0"/>
              <a:t>25/6/2021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314427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C840B-EE39-4551-80E5-990C73E663A7}" type="datetime1">
              <a:rPr lang="en-SG" smtClean="0"/>
              <a:t>25/6/2021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15652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0782E6-4F60-45D4-9D0A-A13BBE599058}" type="datetime1">
              <a:rPr lang="en-SG" smtClean="0"/>
              <a:t>25/6/2021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397882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59E325-E4BA-41E4-B1AC-5C8E14E9C57B}" type="datetime1">
              <a:rPr lang="en-SG" smtClean="0"/>
              <a:t>25/6/2021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365384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FAF76-29F0-4FEF-B8E8-972303BC5E54}" type="datetime1">
              <a:rPr lang="en-SG" smtClean="0"/>
              <a:t>25/6/2021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216125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DDA48-E3E4-405B-8BB5-9CF4AC73FCF0}" type="datetime1">
              <a:rPr lang="en-SG" smtClean="0"/>
              <a:t>25/6/2021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167851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C2ED-AAD1-4938-B735-5D89EEB8CDFE}"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212688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BB5A0-C77B-4542-BBBD-FCA6DCA3820C}" type="datetime1">
              <a:rPr lang="en-SG" smtClean="0"/>
              <a:t>25/6/2021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36303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85B4B-0A5B-4886-8F15-D6EC176553F9}" type="datetime1">
              <a:rPr lang="en-SG" smtClean="0"/>
              <a:t>25/6/2021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845529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5D0A2-CA10-4257-92F8-A4071A76AA9E}" type="datetime1">
              <a:rPr lang="en-SG" smtClean="0"/>
              <a:t>25/6/2021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BBE597-C347-4475-8E69-C2169608367C}" type="slidenum">
              <a:rPr lang="en-SG" smtClean="0"/>
              <a:t>‹#›</a:t>
            </a:fld>
            <a:endParaRPr lang="en-SG"/>
          </a:p>
        </p:txBody>
      </p:sp>
    </p:spTree>
    <p:extLst>
      <p:ext uri="{BB962C8B-B14F-4D97-AF65-F5344CB8AC3E}">
        <p14:creationId xmlns:p14="http://schemas.microsoft.com/office/powerpoint/2010/main" val="403850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5C2ED-AAD1-4938-B735-5D89EEB8CDFE}"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324427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5C2ED-AAD1-4938-B735-5D89EEB8CDFE}"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143841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5C2ED-AAD1-4938-B735-5D89EEB8CDFE}"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48045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5C2ED-AAD1-4938-B735-5D89EEB8CDFE}"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426523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5C2ED-AAD1-4938-B735-5D89EEB8CDFE}"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382947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5C2ED-AAD1-4938-B735-5D89EEB8CDFE}"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269199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5C2ED-AAD1-4938-B735-5D89EEB8CDFE}"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DF7F-073D-4336-AF75-1DC0CE0FA7B2}" type="slidenum">
              <a:rPr lang="en-US" smtClean="0"/>
              <a:t>‹#›</a:t>
            </a:fld>
            <a:endParaRPr lang="en-US"/>
          </a:p>
        </p:txBody>
      </p:sp>
    </p:spTree>
    <p:extLst>
      <p:ext uri="{BB962C8B-B14F-4D97-AF65-F5344CB8AC3E}">
        <p14:creationId xmlns:p14="http://schemas.microsoft.com/office/powerpoint/2010/main" val="40086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5C2ED-AAD1-4938-B735-5D89EEB8CDFE}" type="datetimeFigureOut">
              <a:rPr lang="en-US" smtClean="0"/>
              <a:t>6/25/2021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DF7F-073D-4336-AF75-1DC0CE0FA7B2}" type="slidenum">
              <a:rPr lang="en-US" smtClean="0"/>
              <a:t>‹#›</a:t>
            </a:fld>
            <a:endParaRPr lang="en-US"/>
          </a:p>
        </p:txBody>
      </p:sp>
    </p:spTree>
    <p:extLst>
      <p:ext uri="{BB962C8B-B14F-4D97-AF65-F5344CB8AC3E}">
        <p14:creationId xmlns:p14="http://schemas.microsoft.com/office/powerpoint/2010/main" val="81221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5C2ED-AAD1-4938-B735-5D89EEB8CDFE}"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DF7F-073D-4336-AF75-1DC0CE0FA7B2}" type="slidenum">
              <a:rPr lang="en-US" smtClean="0"/>
              <a:t>‹#›</a:t>
            </a:fld>
            <a:endParaRPr lang="en-US"/>
          </a:p>
        </p:txBody>
      </p:sp>
    </p:spTree>
    <p:extLst>
      <p:ext uri="{BB962C8B-B14F-4D97-AF65-F5344CB8AC3E}">
        <p14:creationId xmlns:p14="http://schemas.microsoft.com/office/powerpoint/2010/main" val="1798926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5" Type="http://schemas.openxmlformats.org/officeDocument/2006/relationships/image" Target="../media/image10.png"/><Relationship Id="rId10" Type="http://schemas.openxmlformats.org/officeDocument/2006/relationships/image" Target="../media/image5.emf"/><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moh.gov.sg/docs/librariesprovider4/default-document-library/(fa)development_framework_for_pharmacists_2020_v1-13e1a9c4bbed944fbb515cd8e5fc28820.pdf" TargetMode="External"/><Relationship Id="rId4" Type="http://schemas.openxmlformats.org/officeDocument/2006/relationships/diagramLayout" Target="../diagrams/layout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form.gov.sg/60c87417c9c2cb001189e0ab"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FB3C99-38CB-4594-9FE1-ED9D4B4ED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85800"/>
            <a:ext cx="1315425" cy="769183"/>
          </a:xfrm>
          <a:prstGeom prst="rect">
            <a:avLst/>
          </a:prstGeom>
        </p:spPr>
      </p:pic>
      <p:grpSp>
        <p:nvGrpSpPr>
          <p:cNvPr id="9" name="Group 8">
            <a:extLst>
              <a:ext uri="{FF2B5EF4-FFF2-40B4-BE49-F238E27FC236}">
                <a16:creationId xmlns:a16="http://schemas.microsoft.com/office/drawing/2014/main" id="{8C8EF1D2-29D5-4107-B3EC-2991C28F5B32}"/>
              </a:ext>
            </a:extLst>
          </p:cNvPr>
          <p:cNvGrpSpPr/>
          <p:nvPr/>
        </p:nvGrpSpPr>
        <p:grpSpPr>
          <a:xfrm>
            <a:off x="4572000" y="1981200"/>
            <a:ext cx="6629400" cy="3962400"/>
            <a:chOff x="4950751" y="3318481"/>
            <a:chExt cx="6667209" cy="3198758"/>
          </a:xfrm>
        </p:grpSpPr>
        <p:sp>
          <p:nvSpPr>
            <p:cNvPr id="8" name="Arrow: Chevron 7">
              <a:extLst>
                <a:ext uri="{FF2B5EF4-FFF2-40B4-BE49-F238E27FC236}">
                  <a16:creationId xmlns:a16="http://schemas.microsoft.com/office/drawing/2014/main" id="{73C1B66C-A8A9-49FB-B72F-F20BD6F1F973}"/>
                </a:ext>
              </a:extLst>
            </p:cNvPr>
            <p:cNvSpPr/>
            <p:nvPr/>
          </p:nvSpPr>
          <p:spPr>
            <a:xfrm>
              <a:off x="4950751" y="3318481"/>
              <a:ext cx="2921774" cy="3198758"/>
            </a:xfrm>
            <a:prstGeom prst="chevron">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2" name="Arrow: Chevron 11">
              <a:extLst>
                <a:ext uri="{FF2B5EF4-FFF2-40B4-BE49-F238E27FC236}">
                  <a16:creationId xmlns:a16="http://schemas.microsoft.com/office/drawing/2014/main" id="{37EF4652-55F2-45B4-B0D0-CB53E82BBBF9}"/>
                </a:ext>
              </a:extLst>
            </p:cNvPr>
            <p:cNvSpPr/>
            <p:nvPr/>
          </p:nvSpPr>
          <p:spPr>
            <a:xfrm>
              <a:off x="6823469" y="3318481"/>
              <a:ext cx="2921774" cy="3198758"/>
            </a:xfrm>
            <a:prstGeom prst="chevron">
              <a:avLst/>
            </a:prstGeom>
            <a:solidFill>
              <a:srgbClr val="C7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sp>
          <p:nvSpPr>
            <p:cNvPr id="13" name="Arrow: Chevron 12">
              <a:extLst>
                <a:ext uri="{FF2B5EF4-FFF2-40B4-BE49-F238E27FC236}">
                  <a16:creationId xmlns:a16="http://schemas.microsoft.com/office/drawing/2014/main" id="{C19770C7-764D-45D7-941A-2C4B05E03829}"/>
                </a:ext>
              </a:extLst>
            </p:cNvPr>
            <p:cNvSpPr/>
            <p:nvPr/>
          </p:nvSpPr>
          <p:spPr>
            <a:xfrm>
              <a:off x="8696186" y="3318481"/>
              <a:ext cx="2921774" cy="3198758"/>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p>
          </p:txBody>
        </p:sp>
      </p:grpSp>
      <p:sp>
        <p:nvSpPr>
          <p:cNvPr id="4" name="Rectangle 3">
            <a:extLst>
              <a:ext uri="{FF2B5EF4-FFF2-40B4-BE49-F238E27FC236}">
                <a16:creationId xmlns:a16="http://schemas.microsoft.com/office/drawing/2014/main" id="{43401247-4B43-43DB-80C9-ED27994F2BB0}"/>
              </a:ext>
            </a:extLst>
          </p:cNvPr>
          <p:cNvSpPr/>
          <p:nvPr/>
        </p:nvSpPr>
        <p:spPr>
          <a:xfrm>
            <a:off x="1219200" y="845054"/>
            <a:ext cx="6629400" cy="4412746"/>
          </a:xfrm>
          <a:prstGeom prst="rect">
            <a:avLst/>
          </a:prstGeom>
        </p:spPr>
        <p:txBody>
          <a:bodyPr wrap="square">
            <a:spAutoFit/>
          </a:bodyPr>
          <a:lstStyle/>
          <a:p>
            <a:pPr>
              <a:spcAft>
                <a:spcPts val="750"/>
              </a:spcAft>
            </a:pPr>
            <a:endParaRPr lang="en-SG" sz="4050" b="1" dirty="0">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endParaRPr>
          </a:p>
          <a:p>
            <a:pPr>
              <a:spcAft>
                <a:spcPts val="750"/>
              </a:spcAft>
            </a:pPr>
            <a:r>
              <a:rPr lang="en-SG" sz="3200" b="1" dirty="0">
                <a:solidFill>
                  <a:srgbClr val="56B1CA"/>
                </a:solidFill>
                <a:latin typeface="Candara" panose="020E0502030303020204" pitchFamily="34" charset="0"/>
                <a:ea typeface="SimSun" panose="02010600030101010101" pitchFamily="2" charset="-122"/>
                <a:cs typeface="Times New Roman" panose="02020603050405020304" pitchFamily="18" charset="0"/>
              </a:rPr>
              <a:t>Introduction to</a:t>
            </a:r>
            <a:endParaRPr lang="en-SG" sz="3200" dirty="0">
              <a:solidFill>
                <a:srgbClr val="56B1CA"/>
              </a:solidFill>
              <a:latin typeface="Candara" panose="020E0502030303020204" pitchFamily="34" charset="0"/>
              <a:ea typeface="Calibri" panose="020F0502020204030204" pitchFamily="34" charset="0"/>
              <a:cs typeface="Times New Roman" panose="02020603050405020304" pitchFamily="18" charset="0"/>
            </a:endParaRPr>
          </a:p>
          <a:p>
            <a:pPr>
              <a:spcAft>
                <a:spcPts val="750"/>
              </a:spcAft>
            </a:pPr>
            <a:r>
              <a:rPr lang="en-SG" sz="4800" b="1" dirty="0">
                <a:solidFill>
                  <a:srgbClr val="2C778C"/>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D</a:t>
            </a:r>
            <a:r>
              <a:rPr lang="en-SG" sz="4000" b="1" dirty="0">
                <a:gradFill flip="none" rotWithShape="1">
                  <a:gsLst>
                    <a:gs pos="0">
                      <a:srgbClr val="9200B4">
                        <a:shade val="30000"/>
                        <a:satMod val="115000"/>
                      </a:srgbClr>
                    </a:gs>
                    <a:gs pos="50000">
                      <a:srgbClr val="9200B4">
                        <a:shade val="67500"/>
                        <a:satMod val="115000"/>
                      </a:srgbClr>
                    </a:gs>
                    <a:gs pos="100000">
                      <a:srgbClr val="9200B4">
                        <a:shade val="100000"/>
                        <a:satMod val="115000"/>
                      </a:srgbClr>
                    </a:gs>
                  </a:gsLst>
                  <a:lin ang="2700000" scaled="1"/>
                  <a:tileRect/>
                </a:gra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EVELOPMENT </a:t>
            </a:r>
            <a:r>
              <a:rPr lang="en-SG" sz="4800" b="1" dirty="0">
                <a:solidFill>
                  <a:schemeClr val="accent5">
                    <a:lumMod val="75000"/>
                  </a:schemeClr>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F</a:t>
            </a:r>
            <a:r>
              <a:rPr lang="en-SG" sz="4000" b="1" dirty="0">
                <a:gradFill flip="none" rotWithShape="1">
                  <a:gsLst>
                    <a:gs pos="0">
                      <a:srgbClr val="9200B4">
                        <a:shade val="30000"/>
                        <a:satMod val="115000"/>
                      </a:srgbClr>
                    </a:gs>
                    <a:gs pos="50000">
                      <a:srgbClr val="9200B4">
                        <a:shade val="67500"/>
                        <a:satMod val="115000"/>
                      </a:srgbClr>
                    </a:gs>
                    <a:gs pos="100000">
                      <a:srgbClr val="9200B4">
                        <a:shade val="100000"/>
                        <a:satMod val="115000"/>
                      </a:srgbClr>
                    </a:gs>
                  </a:gsLst>
                  <a:lin ang="2700000" scaled="1"/>
                  <a:tileRect/>
                </a:gra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RAMEWORK FOR </a:t>
            </a:r>
            <a:r>
              <a:rPr lang="en-SG" sz="4800" b="1" dirty="0">
                <a:solidFill>
                  <a:schemeClr val="accent5">
                    <a:lumMod val="75000"/>
                  </a:schemeClr>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P</a:t>
            </a:r>
            <a:r>
              <a:rPr lang="en-SG" sz="4000" b="1" dirty="0">
                <a:gradFill flip="none" rotWithShape="1">
                  <a:gsLst>
                    <a:gs pos="0">
                      <a:srgbClr val="9200B4">
                        <a:shade val="30000"/>
                        <a:satMod val="115000"/>
                      </a:srgbClr>
                    </a:gs>
                    <a:gs pos="50000">
                      <a:srgbClr val="9200B4">
                        <a:shade val="67500"/>
                        <a:satMod val="115000"/>
                      </a:srgbClr>
                    </a:gs>
                    <a:gs pos="100000">
                      <a:srgbClr val="9200B4">
                        <a:shade val="100000"/>
                        <a:satMod val="115000"/>
                      </a:srgbClr>
                    </a:gs>
                  </a:gsLst>
                  <a:lin ang="2700000" scaled="1"/>
                  <a:tileRect/>
                </a:gra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HARMACISTS</a:t>
            </a:r>
            <a:endParaRPr lang="en-SG" sz="4000" dirty="0">
              <a:latin typeface="Calibri" panose="020F0502020204030204" pitchFamily="34" charset="0"/>
              <a:ea typeface="Times New Roman" panose="02020603050405020304" pitchFamily="18" charset="0"/>
              <a:cs typeface="Times New Roman" panose="02020603050405020304" pitchFamily="18" charset="0"/>
            </a:endParaRPr>
          </a:p>
          <a:p>
            <a:r>
              <a:rPr lang="en-US" sz="375" dirty="0">
                <a:solidFill>
                  <a:srgbClr val="404040"/>
                </a:solidFill>
                <a:latin typeface="Cambria" panose="02040503050406030204" pitchFamily="18" charset="0"/>
                <a:ea typeface="SimSun" panose="02010600030101010101" pitchFamily="2" charset="-122"/>
                <a:cs typeface="Times New Roman" panose="02020603050405020304" pitchFamily="18" charset="0"/>
              </a:rPr>
              <a:t> </a:t>
            </a:r>
            <a:endParaRPr lang="en-US" sz="1350" b="1" dirty="0">
              <a:solidFill>
                <a:srgbClr val="002060"/>
              </a:solidFill>
              <a:latin typeface="Candara" panose="020E0502030303020204" pitchFamily="34" charset="0"/>
              <a:ea typeface="SimSun" panose="02010600030101010101" pitchFamily="2" charset="-122"/>
              <a:cs typeface="Times New Roman" panose="02020603050405020304" pitchFamily="18" charset="0"/>
            </a:endParaRPr>
          </a:p>
          <a:p>
            <a:r>
              <a:rPr lang="en-US" sz="1350" b="1" dirty="0">
                <a:solidFill>
                  <a:srgbClr val="00206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Chief Pharmacist’s Office</a:t>
            </a:r>
          </a:p>
          <a:p>
            <a:r>
              <a:rPr lang="en-SG" sz="1350" b="1" dirty="0">
                <a:solidFill>
                  <a:srgbClr val="00206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June 2021</a:t>
            </a:r>
          </a:p>
          <a:p>
            <a:endParaRPr lang="en-SG" sz="13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BE6BB93-A01B-4C89-B1A7-22313F352AF9}"/>
              </a:ext>
            </a:extLst>
          </p:cNvPr>
          <p:cNvSpPr/>
          <p:nvPr/>
        </p:nvSpPr>
        <p:spPr>
          <a:xfrm>
            <a:off x="0" y="0"/>
            <a:ext cx="12192000" cy="6858000"/>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2872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0000"/>
                    </a14:imgEffect>
                  </a14:imgLayer>
                </a14:imgProps>
              </a:ext>
              <a:ext uri="{28A0092B-C50C-407E-A947-70E740481C1C}">
                <a14:useLocalDpi xmlns:a14="http://schemas.microsoft.com/office/drawing/2010/main" val="0"/>
              </a:ext>
            </a:extLst>
          </a:blip>
          <a:srcRect t="38450" r="3311" b="33200"/>
          <a:stretch/>
        </p:blipFill>
        <p:spPr>
          <a:xfrm>
            <a:off x="431210" y="4589573"/>
            <a:ext cx="2692986" cy="1404420"/>
          </a:xfrm>
          <a:prstGeom prst="rect">
            <a:avLst/>
          </a:prstGeom>
          <a:ln>
            <a:noFill/>
          </a:ln>
          <a:effectLst>
            <a:softEdge rad="112500"/>
          </a:effectLst>
        </p:spPr>
      </p:pic>
      <p:graphicFrame>
        <p:nvGraphicFramePr>
          <p:cNvPr id="7" name="Table 6"/>
          <p:cNvGraphicFramePr>
            <a:graphicFrameLocks noGrp="1"/>
          </p:cNvGraphicFramePr>
          <p:nvPr>
            <p:extLst>
              <p:ext uri="{D42A27DB-BD31-4B8C-83A1-F6EECF244321}">
                <p14:modId xmlns:p14="http://schemas.microsoft.com/office/powerpoint/2010/main" val="1703655724"/>
              </p:ext>
            </p:extLst>
          </p:nvPr>
        </p:nvGraphicFramePr>
        <p:xfrm>
          <a:off x="304811" y="1862828"/>
          <a:ext cx="11506187" cy="108136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76389">
                  <a:extLst>
                    <a:ext uri="{9D8B030D-6E8A-4147-A177-3AD203B41FA5}">
                      <a16:colId xmlns:a16="http://schemas.microsoft.com/office/drawing/2014/main" val="20000"/>
                    </a:ext>
                  </a:extLst>
                </a:gridCol>
                <a:gridCol w="2034819">
                  <a:extLst>
                    <a:ext uri="{9D8B030D-6E8A-4147-A177-3AD203B41FA5}">
                      <a16:colId xmlns:a16="http://schemas.microsoft.com/office/drawing/2014/main" val="20001"/>
                    </a:ext>
                  </a:extLst>
                </a:gridCol>
                <a:gridCol w="2952246">
                  <a:extLst>
                    <a:ext uri="{9D8B030D-6E8A-4147-A177-3AD203B41FA5}">
                      <a16:colId xmlns:a16="http://schemas.microsoft.com/office/drawing/2014/main" val="20002"/>
                    </a:ext>
                  </a:extLst>
                </a:gridCol>
                <a:gridCol w="4842733">
                  <a:extLst>
                    <a:ext uri="{9D8B030D-6E8A-4147-A177-3AD203B41FA5}">
                      <a16:colId xmlns:a16="http://schemas.microsoft.com/office/drawing/2014/main" val="20003"/>
                    </a:ext>
                  </a:extLst>
                </a:gridCol>
              </a:tblGrid>
              <a:tr h="1081361">
                <a:tc>
                  <a:txBody>
                    <a:bodyPr/>
                    <a:lstStyle/>
                    <a:p>
                      <a:pPr algn="ctr"/>
                      <a:r>
                        <a:rPr lang="en-US" sz="1800" dirty="0">
                          <a:solidFill>
                            <a:schemeClr val="tx1"/>
                          </a:solidFill>
                        </a:rPr>
                        <a:t>Undergraduate</a:t>
                      </a:r>
                      <a:r>
                        <a:rPr lang="en-US" sz="1800" baseline="0" dirty="0">
                          <a:solidFill>
                            <a:schemeClr val="tx1"/>
                          </a:solidFill>
                        </a:rPr>
                        <a:t> Degree</a:t>
                      </a:r>
                      <a:r>
                        <a:rPr lang="en-US" sz="1800" b="0" i="0" baseline="30000" dirty="0">
                          <a:solidFill>
                            <a:schemeClr val="tx1"/>
                          </a:solidFill>
                        </a:rPr>
                        <a:t>*</a:t>
                      </a:r>
                      <a:endParaRPr lang="en-SG" sz="1800" b="0" i="0" baseline="30000" dirty="0">
                        <a:solidFill>
                          <a:schemeClr val="tx1"/>
                        </a:solidFill>
                      </a:endParaRPr>
                    </a:p>
                  </a:txBody>
                  <a:tcPr marL="68580" marR="68580" marT="34290" marB="34290" anchor="ctr">
                    <a:solidFill>
                      <a:schemeClr val="tx2">
                        <a:lumMod val="40000"/>
                        <a:lumOff val="60000"/>
                      </a:schemeClr>
                    </a:solidFill>
                  </a:tcPr>
                </a:tc>
                <a:tc>
                  <a:txBody>
                    <a:bodyPr/>
                    <a:lstStyle/>
                    <a:p>
                      <a:pPr algn="ctr"/>
                      <a:r>
                        <a:rPr lang="en-US" sz="1800" dirty="0">
                          <a:solidFill>
                            <a:schemeClr val="tx1"/>
                          </a:solidFill>
                        </a:rPr>
                        <a:t>Post-course Pre-registration training</a:t>
                      </a:r>
                      <a:endParaRPr lang="en-SG" sz="1800" dirty="0">
                        <a:solidFill>
                          <a:schemeClr val="tx1"/>
                        </a:solidFill>
                      </a:endParaRPr>
                    </a:p>
                  </a:txBody>
                  <a:tcPr marL="68580" marR="68580" marT="34290" marB="34290" anchor="ctr">
                    <a:solidFill>
                      <a:srgbClr val="99CCFF"/>
                    </a:solidFill>
                  </a:tcPr>
                </a:tc>
                <a:tc>
                  <a:txBody>
                    <a:bodyPr/>
                    <a:lstStyle/>
                    <a:p>
                      <a:pPr algn="ctr"/>
                      <a:r>
                        <a:rPr lang="en-US" sz="1800" dirty="0">
                          <a:solidFill>
                            <a:schemeClr val="tx1"/>
                          </a:solidFill>
                        </a:rPr>
                        <a:t>Foundation Practice</a:t>
                      </a:r>
                      <a:endParaRPr lang="en-SG" sz="1800" dirty="0">
                        <a:solidFill>
                          <a:schemeClr val="tx1"/>
                        </a:solidFill>
                      </a:endParaRPr>
                    </a:p>
                  </a:txBody>
                  <a:tcPr marL="68580" marR="68580" marT="34290" marB="34290" anchor="ctr">
                    <a:solidFill>
                      <a:srgbClr val="00CC99"/>
                    </a:solidFill>
                  </a:tcPr>
                </a:tc>
                <a:tc>
                  <a:txBody>
                    <a:bodyPr/>
                    <a:lstStyle/>
                    <a:p>
                      <a:pPr algn="ctr"/>
                      <a:r>
                        <a:rPr lang="en-US" sz="1800" dirty="0">
                          <a:solidFill>
                            <a:schemeClr val="bg1"/>
                          </a:solidFill>
                        </a:rPr>
                        <a:t>Advanced</a:t>
                      </a:r>
                      <a:r>
                        <a:rPr lang="en-US" sz="1800" baseline="0" dirty="0">
                          <a:solidFill>
                            <a:schemeClr val="bg1"/>
                          </a:solidFill>
                        </a:rPr>
                        <a:t>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(Intermediate - Advanced - Expert)</a:t>
                      </a:r>
                    </a:p>
                  </a:txBody>
                  <a:tcPr marL="68580" marR="68580" marT="34290" marB="34290" anchor="ctr">
                    <a:solidFill>
                      <a:srgbClr val="7030A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49016004"/>
              </p:ext>
            </p:extLst>
          </p:nvPr>
        </p:nvGraphicFramePr>
        <p:xfrm>
          <a:off x="7035472" y="4257073"/>
          <a:ext cx="4725316" cy="7654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74642">
                  <a:extLst>
                    <a:ext uri="{9D8B030D-6E8A-4147-A177-3AD203B41FA5}">
                      <a16:colId xmlns:a16="http://schemas.microsoft.com/office/drawing/2014/main" val="20000"/>
                    </a:ext>
                  </a:extLst>
                </a:gridCol>
                <a:gridCol w="847483">
                  <a:extLst>
                    <a:ext uri="{9D8B030D-6E8A-4147-A177-3AD203B41FA5}">
                      <a16:colId xmlns:a16="http://schemas.microsoft.com/office/drawing/2014/main" val="20001"/>
                    </a:ext>
                  </a:extLst>
                </a:gridCol>
                <a:gridCol w="1553908">
                  <a:extLst>
                    <a:ext uri="{9D8B030D-6E8A-4147-A177-3AD203B41FA5}">
                      <a16:colId xmlns:a16="http://schemas.microsoft.com/office/drawing/2014/main" val="20002"/>
                    </a:ext>
                  </a:extLst>
                </a:gridCol>
                <a:gridCol w="1549283">
                  <a:extLst>
                    <a:ext uri="{9D8B030D-6E8A-4147-A177-3AD203B41FA5}">
                      <a16:colId xmlns:a16="http://schemas.microsoft.com/office/drawing/2014/main" val="20003"/>
                    </a:ext>
                  </a:extLst>
                </a:gridCol>
              </a:tblGrid>
              <a:tr h="456197">
                <a:tc gridSpan="2">
                  <a:txBody>
                    <a:bodyPr/>
                    <a:lstStyle/>
                    <a:p>
                      <a:pPr algn="ctr"/>
                      <a:r>
                        <a:rPr lang="en-US" sz="1500" dirty="0">
                          <a:solidFill>
                            <a:schemeClr val="tx1"/>
                          </a:solidFill>
                        </a:rPr>
                        <a:t>Residency</a:t>
                      </a:r>
                      <a:endParaRPr lang="en-SG" sz="1500" dirty="0">
                        <a:solidFill>
                          <a:schemeClr val="tx1"/>
                        </a:solidFill>
                      </a:endParaRPr>
                    </a:p>
                  </a:txBody>
                  <a:tcPr marL="68580" marR="68580" marT="34290" marB="34290" anchor="ctr">
                    <a:solidFill>
                      <a:schemeClr val="accent4">
                        <a:lumMod val="20000"/>
                        <a:lumOff val="80000"/>
                      </a:schemeClr>
                    </a:solidFill>
                  </a:tcPr>
                </a:tc>
                <a:tc hMerge="1">
                  <a:txBody>
                    <a:bodyPr/>
                    <a:lstStyle/>
                    <a:p>
                      <a:pPr algn="ctr"/>
                      <a:endParaRPr lang="en-SG" dirty="0">
                        <a:solidFill>
                          <a:schemeClr val="accent2"/>
                        </a:solidFill>
                      </a:endParaRPr>
                    </a:p>
                  </a:txBody>
                  <a:tcPr anchor="ctr"/>
                </a:tc>
                <a:tc rowSpan="2">
                  <a:txBody>
                    <a:bodyPr/>
                    <a:lstStyle/>
                    <a:p>
                      <a:pPr algn="ctr"/>
                      <a:r>
                        <a:rPr lang="en-US" sz="1500" b="1" i="1" dirty="0">
                          <a:solidFill>
                            <a:schemeClr val="bg1"/>
                          </a:solidFill>
                        </a:rPr>
                        <a:t>Post-residency</a:t>
                      </a:r>
                      <a:r>
                        <a:rPr lang="en-US" sz="1500" b="1" i="1" baseline="0" dirty="0">
                          <a:solidFill>
                            <a:schemeClr val="bg1"/>
                          </a:solidFill>
                        </a:rPr>
                        <a:t> experience</a:t>
                      </a:r>
                      <a:endParaRPr lang="en-US" sz="1500" b="1" i="1" dirty="0">
                        <a:solidFill>
                          <a:schemeClr val="bg1"/>
                        </a:solidFill>
                      </a:endParaRPr>
                    </a:p>
                  </a:txBody>
                  <a:tcPr marL="68580" marR="68580" marT="34290" marB="34290" anchor="ctr"/>
                </a:tc>
                <a:tc rowSpan="2">
                  <a:txBody>
                    <a:bodyPr/>
                    <a:lstStyle/>
                    <a:p>
                      <a:pPr algn="ctr"/>
                      <a:r>
                        <a:rPr lang="en-US" sz="1500" dirty="0">
                          <a:solidFill>
                            <a:schemeClr val="bg1"/>
                          </a:solidFill>
                        </a:rPr>
                        <a:t>Specialist Practice</a:t>
                      </a:r>
                    </a:p>
                  </a:txBody>
                  <a:tcPr marL="68580" marR="68580" marT="34290" marB="34290" anchor="ctr">
                    <a:solidFill>
                      <a:srgbClr val="7030A0"/>
                    </a:solidFill>
                  </a:tcPr>
                </a:tc>
                <a:extLst>
                  <a:ext uri="{0D108BD9-81ED-4DB2-BD59-A6C34878D82A}">
                    <a16:rowId xmlns:a16="http://schemas.microsoft.com/office/drawing/2014/main" val="10000"/>
                  </a:ext>
                </a:extLst>
              </a:tr>
              <a:tr h="309251">
                <a:tc>
                  <a:txBody>
                    <a:bodyPr/>
                    <a:lstStyle/>
                    <a:p>
                      <a:pPr algn="ctr"/>
                      <a:r>
                        <a:rPr lang="en-US" sz="1300" b="1" dirty="0">
                          <a:solidFill>
                            <a:schemeClr val="tx1"/>
                          </a:solidFill>
                        </a:rPr>
                        <a:t>R1</a:t>
                      </a:r>
                      <a:endParaRPr lang="en-SG" sz="1300" b="1" dirty="0">
                        <a:solidFill>
                          <a:schemeClr val="tx1"/>
                        </a:solidFill>
                      </a:endParaRPr>
                    </a:p>
                  </a:txBody>
                  <a:tcPr marL="68580" marR="68580" marT="34290" marB="34290" anchor="ctr"/>
                </a:tc>
                <a:tc>
                  <a:txBody>
                    <a:bodyPr/>
                    <a:lstStyle/>
                    <a:p>
                      <a:pPr algn="ctr"/>
                      <a:r>
                        <a:rPr lang="en-US" sz="1300" b="1" dirty="0">
                          <a:solidFill>
                            <a:schemeClr val="tx1"/>
                          </a:solidFill>
                        </a:rPr>
                        <a:t>R2</a:t>
                      </a:r>
                      <a:endParaRPr lang="en-SG" sz="1300" b="1" dirty="0">
                        <a:solidFill>
                          <a:schemeClr val="tx1"/>
                        </a:solidFill>
                      </a:endParaRPr>
                    </a:p>
                  </a:txBody>
                  <a:tcPr marL="68580" marR="68580" marT="34290" marB="34290" anchor="ctr"/>
                </a:tc>
                <a:tc vMerge="1">
                  <a:txBody>
                    <a:bodyPr/>
                    <a:lstStyle/>
                    <a:p>
                      <a:pPr algn="ctr"/>
                      <a:endParaRPr lang="en-SG" dirty="0">
                        <a:solidFill>
                          <a:schemeClr val="tx1">
                            <a:lumMod val="50000"/>
                            <a:lumOff val="50000"/>
                          </a:schemeClr>
                        </a:solidFill>
                      </a:endParaRPr>
                    </a:p>
                  </a:txBody>
                  <a:tcPr anchor="ctr"/>
                </a:tc>
                <a:tc vMerge="1">
                  <a:txBody>
                    <a:bodyPr/>
                    <a:lstStyle/>
                    <a:p>
                      <a:endParaRPr lang="en-SG"/>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992734"/>
              </p:ext>
            </p:extLst>
          </p:nvPr>
        </p:nvGraphicFramePr>
        <p:xfrm>
          <a:off x="4030701" y="3031635"/>
          <a:ext cx="2979699" cy="990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02088">
                  <a:extLst>
                    <a:ext uri="{9D8B030D-6E8A-4147-A177-3AD203B41FA5}">
                      <a16:colId xmlns:a16="http://schemas.microsoft.com/office/drawing/2014/main" val="20000"/>
                    </a:ext>
                  </a:extLst>
                </a:gridCol>
                <a:gridCol w="1377611">
                  <a:extLst>
                    <a:ext uri="{9D8B030D-6E8A-4147-A177-3AD203B41FA5}">
                      <a16:colId xmlns:a16="http://schemas.microsoft.com/office/drawing/2014/main" val="20001"/>
                    </a:ext>
                  </a:extLst>
                </a:gridCol>
              </a:tblGrid>
              <a:tr h="480060">
                <a:tc rowSpan="2">
                  <a:txBody>
                    <a:bodyPr/>
                    <a:lstStyle/>
                    <a:p>
                      <a:pPr algn="ctr"/>
                      <a:r>
                        <a:rPr lang="en-US" sz="1400" b="1" i="1" dirty="0">
                          <a:solidFill>
                            <a:schemeClr val="tx1"/>
                          </a:solidFill>
                        </a:rPr>
                        <a:t>Post-registration experience</a:t>
                      </a:r>
                      <a:endParaRPr lang="en-SG" sz="1400" b="1" i="1" dirty="0">
                        <a:solidFill>
                          <a:schemeClr val="tx1"/>
                        </a:solidFill>
                      </a:endParaRPr>
                    </a:p>
                  </a:txBody>
                  <a:tcPr marL="68580" marR="68580" marT="34290" marB="34290" anchor="ctr">
                    <a:solidFill>
                      <a:schemeClr val="accent5"/>
                    </a:solidFill>
                  </a:tcPr>
                </a:tc>
                <a:tc>
                  <a:txBody>
                    <a:bodyPr/>
                    <a:lstStyle/>
                    <a:p>
                      <a:pPr algn="ctr"/>
                      <a:r>
                        <a:rPr lang="en-US" sz="1400" dirty="0">
                          <a:solidFill>
                            <a:schemeClr val="tx1"/>
                          </a:solidFill>
                        </a:rPr>
                        <a:t>Postgraduate Education</a:t>
                      </a:r>
                      <a:endParaRPr lang="en-SG" sz="1400" dirty="0">
                        <a:solidFill>
                          <a:schemeClr val="tx1"/>
                        </a:solidFill>
                      </a:endParaRPr>
                    </a:p>
                  </a:txBody>
                  <a:tcPr marL="68580" marR="68580" marT="34290" marB="34290" anchor="ctr">
                    <a:solidFill>
                      <a:srgbClr val="92D050"/>
                    </a:solidFill>
                  </a:tcPr>
                </a:tc>
                <a:extLst>
                  <a:ext uri="{0D108BD9-81ED-4DB2-BD59-A6C34878D82A}">
                    <a16:rowId xmlns:a16="http://schemas.microsoft.com/office/drawing/2014/main" val="10000"/>
                  </a:ext>
                </a:extLst>
              </a:tr>
              <a:tr h="480060">
                <a:tc vMerge="1">
                  <a:txBody>
                    <a:bodyPr/>
                    <a:lstStyle/>
                    <a:p>
                      <a:endParaRPr lang="en-SG" dirty="0">
                        <a:solidFill>
                          <a:schemeClr val="bg2"/>
                        </a:solidFill>
                      </a:endParaRPr>
                    </a:p>
                  </a:txBody>
                  <a:tcPr anchor="ctr"/>
                </a:tc>
                <a:tc>
                  <a:txBody>
                    <a:bodyPr/>
                    <a:lstStyle/>
                    <a:p>
                      <a:pPr algn="ctr"/>
                      <a:r>
                        <a:rPr lang="en-US" sz="1400" b="1" dirty="0">
                          <a:solidFill>
                            <a:schemeClr val="tx1"/>
                          </a:solidFill>
                        </a:rPr>
                        <a:t>Master degree / </a:t>
                      </a:r>
                      <a:r>
                        <a:rPr lang="en-US" sz="1400" b="1" dirty="0" err="1">
                          <a:solidFill>
                            <a:schemeClr val="tx1"/>
                          </a:solidFill>
                        </a:rPr>
                        <a:t>PharmD</a:t>
                      </a:r>
                      <a:endParaRPr lang="en-SG" sz="1400" b="1" dirty="0">
                        <a:solidFill>
                          <a:schemeClr val="tx1"/>
                        </a:solidFill>
                      </a:endParaRPr>
                    </a:p>
                  </a:txBody>
                  <a:tcPr marL="68580" marR="68580" marT="34290" marB="34290" anchor="ctr"/>
                </a:tc>
                <a:extLst>
                  <a:ext uri="{0D108BD9-81ED-4DB2-BD59-A6C34878D82A}">
                    <a16:rowId xmlns:a16="http://schemas.microsoft.com/office/drawing/2014/main" val="10001"/>
                  </a:ext>
                </a:extLst>
              </a:tr>
            </a:tbl>
          </a:graphicData>
        </a:graphic>
      </p:graphicFrame>
      <p:sp>
        <p:nvSpPr>
          <p:cNvPr id="15" name="Bent Arrow 14"/>
          <p:cNvSpPr/>
          <p:nvPr/>
        </p:nvSpPr>
        <p:spPr>
          <a:xfrm flipV="1">
            <a:off x="6248400" y="4206075"/>
            <a:ext cx="739560" cy="708090"/>
          </a:xfrm>
          <a:prstGeom prst="bentArrow">
            <a:avLst>
              <a:gd name="adj1" fmla="val 29353"/>
              <a:gd name="adj2" fmla="val 25000"/>
              <a:gd name="adj3" fmla="val 25000"/>
              <a:gd name="adj4" fmla="val 43750"/>
            </a:avLst>
          </a:prstGeom>
          <a:gradFill flip="none" rotWithShape="1">
            <a:gsLst>
              <a:gs pos="5000">
                <a:schemeClr val="accent2">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solidFill>
                <a:schemeClr val="tx1"/>
              </a:solidFill>
            </a:endParaRPr>
          </a:p>
        </p:txBody>
      </p:sp>
      <p:cxnSp>
        <p:nvCxnSpPr>
          <p:cNvPr id="18" name="Straight Arrow Connector 17"/>
          <p:cNvCxnSpPr>
            <a:cxnSpLocks/>
            <a:endCxn id="25" idx="0"/>
          </p:cNvCxnSpPr>
          <p:nvPr/>
        </p:nvCxnSpPr>
        <p:spPr>
          <a:xfrm>
            <a:off x="4017631" y="1862826"/>
            <a:ext cx="13070" cy="3888776"/>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0210800" y="5022521"/>
            <a:ext cx="0" cy="729081"/>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328623" y="5751602"/>
            <a:ext cx="1404156" cy="523220"/>
          </a:xfrm>
          <a:prstGeom prst="roundRect">
            <a:avLst/>
          </a:prstGeom>
          <a:solidFill>
            <a:srgbClr val="CC99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Registered Pharmacist</a:t>
            </a:r>
            <a:endParaRPr lang="en-SG" b="1" dirty="0">
              <a:solidFill>
                <a:srgbClr val="002060"/>
              </a:solidFill>
            </a:endParaRPr>
          </a:p>
        </p:txBody>
      </p:sp>
      <p:sp>
        <p:nvSpPr>
          <p:cNvPr id="27" name="Rounded Rectangle 26"/>
          <p:cNvSpPr/>
          <p:nvPr/>
        </p:nvSpPr>
        <p:spPr>
          <a:xfrm>
            <a:off x="9508722" y="5787969"/>
            <a:ext cx="1404156" cy="523220"/>
          </a:xfrm>
          <a:prstGeom prst="roundRect">
            <a:avLst/>
          </a:prstGeom>
          <a:solidFill>
            <a:srgbClr val="CC99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Registered Specialist</a:t>
            </a:r>
            <a:endParaRPr lang="en-SG" b="1" dirty="0">
              <a:solidFill>
                <a:srgbClr val="002060"/>
              </a:solidFill>
            </a:endParaRPr>
          </a:p>
        </p:txBody>
      </p:sp>
      <p:sp>
        <p:nvSpPr>
          <p:cNvPr id="34" name="TextBox 33"/>
          <p:cNvSpPr txBox="1"/>
          <p:nvPr/>
        </p:nvSpPr>
        <p:spPr>
          <a:xfrm>
            <a:off x="304800" y="2985803"/>
            <a:ext cx="1704015" cy="1323439"/>
          </a:xfrm>
          <a:prstGeom prst="rect">
            <a:avLst/>
          </a:prstGeom>
          <a:noFill/>
        </p:spPr>
        <p:txBody>
          <a:bodyPr wrap="square" rtlCol="0">
            <a:spAutoFit/>
          </a:bodyPr>
          <a:lstStyle/>
          <a:p>
            <a:r>
              <a:rPr lang="en-US" sz="1600" i="1" dirty="0">
                <a:solidFill>
                  <a:schemeClr val="tx2"/>
                </a:solidFill>
              </a:rPr>
              <a:t>* Include 24 weeks of Pre-Employment Clinical Training (PECT) in Year 4</a:t>
            </a:r>
            <a:endParaRPr lang="en-SG" sz="1600" i="1" dirty="0">
              <a:solidFill>
                <a:schemeClr val="tx2"/>
              </a:solidFill>
            </a:endParaRPr>
          </a:p>
        </p:txBody>
      </p:sp>
      <p:sp>
        <p:nvSpPr>
          <p:cNvPr id="14" name="Title 1"/>
          <p:cNvSpPr txBox="1">
            <a:spLocks/>
          </p:cNvSpPr>
          <p:nvPr/>
        </p:nvSpPr>
        <p:spPr>
          <a:xfrm>
            <a:off x="533399" y="304800"/>
            <a:ext cx="11633201" cy="1219200"/>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defRPr/>
            </a:pPr>
            <a:r>
              <a:rPr lang="en-SG" altLang="en-US" sz="4000" b="1" dirty="0">
                <a:solidFill>
                  <a:schemeClr val="accent5">
                    <a:lumMod val="50000"/>
                  </a:schemeClr>
                </a:solidFill>
                <a:effectLst>
                  <a:outerShdw blurRad="38100" dist="38100" dir="2700000" algn="tl">
                    <a:srgbClr val="000000">
                      <a:alpha val="43137"/>
                    </a:srgbClr>
                  </a:outerShdw>
                </a:effectLst>
                <a:latin typeface="+mn-lt"/>
              </a:rPr>
              <a:t>Education &amp; Training Continuum for Pharmacists</a:t>
            </a:r>
            <a:endParaRPr lang="en-US" sz="4000" b="1" dirty="0">
              <a:solidFill>
                <a:schemeClr val="accent5">
                  <a:lumMod val="50000"/>
                </a:schemeClr>
              </a:solidFill>
              <a:effectLst>
                <a:outerShdw blurRad="38100" dist="38100" dir="2700000" algn="tl">
                  <a:srgbClr val="000000">
                    <a:alpha val="43137"/>
                  </a:srgbClr>
                </a:outerShdw>
              </a:effectLst>
              <a:latin typeface="+mn-lt"/>
            </a:endParaRPr>
          </a:p>
        </p:txBody>
      </p:sp>
      <p:sp>
        <p:nvSpPr>
          <p:cNvPr id="2" name="Rectangle: Diagonal Corners Rounded 1">
            <a:extLst>
              <a:ext uri="{FF2B5EF4-FFF2-40B4-BE49-F238E27FC236}">
                <a16:creationId xmlns:a16="http://schemas.microsoft.com/office/drawing/2014/main" id="{0734B7EE-9509-4A3A-B445-CE24F5F56CD7}"/>
              </a:ext>
            </a:extLst>
          </p:cNvPr>
          <p:cNvSpPr/>
          <p:nvPr/>
        </p:nvSpPr>
        <p:spPr>
          <a:xfrm>
            <a:off x="4042598" y="1219200"/>
            <a:ext cx="7768400" cy="600247"/>
          </a:xfrm>
          <a:prstGeom prst="round2DiagRect">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ndara" panose="020E0502030303020204" pitchFamily="34" charset="0"/>
              </a:rPr>
              <a:t>Development Framework for Pharmacists (DFP)</a:t>
            </a:r>
            <a:endParaRPr lang="en-SG" b="1" dirty="0">
              <a:solidFill>
                <a:schemeClr val="tx1"/>
              </a:solidFill>
              <a:latin typeface="Candara" panose="020E0502030303020204" pitchFamily="34" charset="0"/>
            </a:endParaRPr>
          </a:p>
        </p:txBody>
      </p:sp>
      <p:sp>
        <p:nvSpPr>
          <p:cNvPr id="16" name="Rectangle 15">
            <a:extLst>
              <a:ext uri="{FF2B5EF4-FFF2-40B4-BE49-F238E27FC236}">
                <a16:creationId xmlns:a16="http://schemas.microsoft.com/office/drawing/2014/main" id="{0D4035D5-1013-4FC0-9D2D-F9EA58D1BAB0}"/>
              </a:ext>
            </a:extLst>
          </p:cNvPr>
          <p:cNvSpPr/>
          <p:nvPr/>
        </p:nvSpPr>
        <p:spPr>
          <a:xfrm>
            <a:off x="0" y="0"/>
            <a:ext cx="12192000" cy="6858000"/>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Footer Placeholder 4">
            <a:extLst>
              <a:ext uri="{FF2B5EF4-FFF2-40B4-BE49-F238E27FC236}">
                <a16:creationId xmlns:a16="http://schemas.microsoft.com/office/drawing/2014/main" id="{8B21C34C-CD76-4EB5-8E6A-73E0964C5546}"/>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
        <p:nvSpPr>
          <p:cNvPr id="19" name="TextBox 18">
            <a:extLst>
              <a:ext uri="{FF2B5EF4-FFF2-40B4-BE49-F238E27FC236}">
                <a16:creationId xmlns:a16="http://schemas.microsoft.com/office/drawing/2014/main" id="{C99EE4A6-4DEA-4286-A830-05EC9096A32E}"/>
              </a:ext>
            </a:extLst>
          </p:cNvPr>
          <p:cNvSpPr txBox="1"/>
          <p:nvPr/>
        </p:nvSpPr>
        <p:spPr>
          <a:xfrm>
            <a:off x="2057400" y="2971800"/>
            <a:ext cx="1595311" cy="584775"/>
          </a:xfrm>
          <a:prstGeom prst="rect">
            <a:avLst/>
          </a:prstGeom>
          <a:noFill/>
        </p:spPr>
        <p:txBody>
          <a:bodyPr wrap="square" rtlCol="0">
            <a:spAutoFit/>
          </a:bodyPr>
          <a:lstStyle/>
          <a:p>
            <a:r>
              <a:rPr lang="en-US" sz="1600" i="1" dirty="0">
                <a:solidFill>
                  <a:schemeClr val="tx2"/>
                </a:solidFill>
              </a:rPr>
              <a:t>28 weeks of Clinical Training</a:t>
            </a:r>
            <a:endParaRPr lang="en-SG" sz="1600" i="1" dirty="0">
              <a:solidFill>
                <a:schemeClr val="tx2"/>
              </a:solidFill>
            </a:endParaRPr>
          </a:p>
        </p:txBody>
      </p:sp>
      <p:sp>
        <p:nvSpPr>
          <p:cNvPr id="6" name="Rectangle: Diagonal Corners Rounded 5">
            <a:extLst>
              <a:ext uri="{FF2B5EF4-FFF2-40B4-BE49-F238E27FC236}">
                <a16:creationId xmlns:a16="http://schemas.microsoft.com/office/drawing/2014/main" id="{7E4F2D7C-364D-4945-AE71-BF4299BDBD06}"/>
              </a:ext>
            </a:extLst>
          </p:cNvPr>
          <p:cNvSpPr/>
          <p:nvPr/>
        </p:nvSpPr>
        <p:spPr>
          <a:xfrm>
            <a:off x="1981200" y="1219199"/>
            <a:ext cx="2017162" cy="606295"/>
          </a:xfrm>
          <a:prstGeom prst="round2Diag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SG" sz="1200" b="1" dirty="0">
                <a:solidFill>
                  <a:schemeClr val="tx1"/>
                </a:solidFill>
                <a:latin typeface="Candara" panose="020E0502030303020204" pitchFamily="34" charset="0"/>
              </a:rPr>
              <a:t>SPC Entry-to-Practice Competency Standards for Pharmacists</a:t>
            </a:r>
          </a:p>
        </p:txBody>
      </p:sp>
    </p:spTree>
    <p:extLst>
      <p:ext uri="{BB962C8B-B14F-4D97-AF65-F5344CB8AC3E}">
        <p14:creationId xmlns:p14="http://schemas.microsoft.com/office/powerpoint/2010/main" val="25511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24939FF-E9C1-432A-BEDD-62F6DC6920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7" t="14580" r="834" b="24973"/>
          <a:stretch/>
        </p:blipFill>
        <p:spPr>
          <a:xfrm>
            <a:off x="3505200" y="4953000"/>
            <a:ext cx="2375726" cy="113312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381551FE-C82F-4740-9067-F64966FF62AF}"/>
              </a:ext>
            </a:extLst>
          </p:cNvPr>
          <p:cNvSpPr>
            <a:spLocks noGrp="1"/>
          </p:cNvSpPr>
          <p:nvPr>
            <p:ph type="title"/>
          </p:nvPr>
        </p:nvSpPr>
        <p:spPr>
          <a:xfrm>
            <a:off x="228600" y="129181"/>
            <a:ext cx="10896600" cy="994172"/>
          </a:xfrm>
        </p:spPr>
        <p:txBody>
          <a:bodyPr>
            <a:noAutofit/>
          </a:bodyPr>
          <a:lstStyle/>
          <a:p>
            <a:pPr algn="ctr"/>
            <a:r>
              <a:rPr lang="en-US" sz="4000" b="1" dirty="0">
                <a:solidFill>
                  <a:schemeClr val="accent5">
                    <a:lumMod val="50000"/>
                  </a:schemeClr>
                </a:solidFill>
                <a:effectLst>
                  <a:outerShdw blurRad="38100" dist="38100" dir="2700000" algn="tl">
                    <a:srgbClr val="000000">
                      <a:alpha val="43137"/>
                    </a:srgbClr>
                  </a:outerShdw>
                </a:effectLst>
                <a:latin typeface="+mn-lt"/>
              </a:rPr>
              <a:t>Development Framework for Pharmacists (DFP)</a:t>
            </a:r>
            <a:endParaRPr lang="en-SG" sz="4000" b="1" dirty="0">
              <a:solidFill>
                <a:schemeClr val="accent5">
                  <a:lumMod val="50000"/>
                </a:schemeClr>
              </a:solidFill>
              <a:effectLst>
                <a:outerShdw blurRad="38100" dist="38100" dir="2700000" algn="tl">
                  <a:srgbClr val="000000">
                    <a:alpha val="43137"/>
                  </a:srgbClr>
                </a:outerShdw>
              </a:effectLst>
              <a:latin typeface="+mn-lt"/>
            </a:endParaRPr>
          </a:p>
        </p:txBody>
      </p:sp>
      <p:sp>
        <p:nvSpPr>
          <p:cNvPr id="7" name="Content Placeholder 6">
            <a:extLst>
              <a:ext uri="{FF2B5EF4-FFF2-40B4-BE49-F238E27FC236}">
                <a16:creationId xmlns:a16="http://schemas.microsoft.com/office/drawing/2014/main" id="{7BC89A18-B6FF-4D83-AD71-415601F2617A}"/>
              </a:ext>
            </a:extLst>
          </p:cNvPr>
          <p:cNvSpPr>
            <a:spLocks noGrp="1"/>
          </p:cNvSpPr>
          <p:nvPr>
            <p:ph idx="1"/>
          </p:nvPr>
        </p:nvSpPr>
        <p:spPr>
          <a:xfrm>
            <a:off x="609600" y="914400"/>
            <a:ext cx="4736592" cy="939641"/>
          </a:xfrm>
        </p:spPr>
        <p:txBody>
          <a:bodyPr>
            <a:normAutofit/>
          </a:bodyPr>
          <a:lstStyle/>
          <a:p>
            <a:pPr marL="0" indent="0">
              <a:buNone/>
            </a:pPr>
            <a:r>
              <a:rPr lang="en-US" i="1" dirty="0">
                <a:solidFill>
                  <a:srgbClr val="7030A0"/>
                </a:solidFill>
                <a:latin typeface="Candara" panose="020E0502030303020204" pitchFamily="34" charset="0"/>
              </a:rPr>
              <a:t>The developmental journey…</a:t>
            </a:r>
          </a:p>
          <a:p>
            <a:pPr marL="0" indent="0" algn="just">
              <a:buNone/>
            </a:pPr>
            <a:endParaRPr lang="en-SG" i="1" dirty="0">
              <a:solidFill>
                <a:srgbClr val="7030A0"/>
              </a:solidFill>
              <a:latin typeface="Candara" panose="020E0502030303020204" pitchFamily="34" charset="0"/>
            </a:endParaRPr>
          </a:p>
          <a:p>
            <a:pPr marL="0" indent="0">
              <a:buNone/>
            </a:pPr>
            <a:endParaRPr lang="en-SG" dirty="0"/>
          </a:p>
        </p:txBody>
      </p:sp>
      <p:graphicFrame>
        <p:nvGraphicFramePr>
          <p:cNvPr id="9" name="Content Placeholder 4">
            <a:extLst>
              <a:ext uri="{FF2B5EF4-FFF2-40B4-BE49-F238E27FC236}">
                <a16:creationId xmlns:a16="http://schemas.microsoft.com/office/drawing/2014/main" id="{F96CB335-59EE-4C9E-AECE-E905DD3E1802}"/>
              </a:ext>
            </a:extLst>
          </p:cNvPr>
          <p:cNvGraphicFramePr>
            <a:graphicFrameLocks/>
          </p:cNvGraphicFramePr>
          <p:nvPr>
            <p:extLst>
              <p:ext uri="{D42A27DB-BD31-4B8C-83A1-F6EECF244321}">
                <p14:modId xmlns:p14="http://schemas.microsoft.com/office/powerpoint/2010/main" val="2359676156"/>
              </p:ext>
            </p:extLst>
          </p:nvPr>
        </p:nvGraphicFramePr>
        <p:xfrm>
          <a:off x="914400" y="2286000"/>
          <a:ext cx="10591800" cy="3003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474D942C-82CB-468D-8861-C1A54EF4F1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29000" y="1445421"/>
            <a:ext cx="1072423" cy="1503637"/>
          </a:xfrm>
          <a:prstGeom prst="rect">
            <a:avLst/>
          </a:prstGeom>
          <a:ln w="12700" cap="sq">
            <a:solidFill>
              <a:srgbClr val="7030A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88AEA2A6-8BB4-4BE6-A627-00F0A70FC7E3}"/>
              </a:ext>
            </a:extLst>
          </p:cNvPr>
          <p:cNvPicPr>
            <a:picLocks noChangeAspect="1"/>
          </p:cNvPicPr>
          <p:nvPr/>
        </p:nvPicPr>
        <p:blipFill>
          <a:blip r:embed="rId10"/>
          <a:stretch>
            <a:fillRect/>
          </a:stretch>
        </p:blipFill>
        <p:spPr>
          <a:xfrm>
            <a:off x="2209800" y="4191000"/>
            <a:ext cx="1028749" cy="1322835"/>
          </a:xfrm>
          <a:prstGeom prst="rect">
            <a:avLst/>
          </a:prstGeom>
          <a:ln w="12700" cap="sq">
            <a:solidFill>
              <a:srgbClr val="7030A0"/>
            </a:solidFill>
            <a:prstDash val="solid"/>
            <a:miter lim="800000"/>
          </a:ln>
          <a:effectLst>
            <a:outerShdw blurRad="50800" dist="38100" dir="2700000" algn="tl" rotWithShape="0">
              <a:srgbClr val="000000">
                <a:alpha val="43000"/>
              </a:srgbClr>
            </a:outerShdw>
          </a:effectLst>
        </p:spPr>
      </p:pic>
      <p:sp>
        <p:nvSpPr>
          <p:cNvPr id="34" name="TextBox 33">
            <a:extLst>
              <a:ext uri="{FF2B5EF4-FFF2-40B4-BE49-F238E27FC236}">
                <a16:creationId xmlns:a16="http://schemas.microsoft.com/office/drawing/2014/main" id="{9757E39F-1CF3-445E-998E-9E7E9B095324}"/>
              </a:ext>
            </a:extLst>
          </p:cNvPr>
          <p:cNvSpPr txBox="1"/>
          <p:nvPr/>
        </p:nvSpPr>
        <p:spPr>
          <a:xfrm>
            <a:off x="1143000" y="4114800"/>
            <a:ext cx="978912" cy="1169551"/>
          </a:xfrm>
          <a:prstGeom prst="rect">
            <a:avLst/>
          </a:prstGeom>
          <a:noFill/>
        </p:spPr>
        <p:txBody>
          <a:bodyPr wrap="square" rtlCol="0">
            <a:spAutoFit/>
          </a:bodyPr>
          <a:lstStyle/>
          <a:p>
            <a:pPr defTabSz="685800"/>
            <a:r>
              <a:rPr lang="en-US" altLang="en-US" sz="1000" dirty="0">
                <a:ln/>
                <a:solidFill>
                  <a:srgbClr val="002060"/>
                </a:solidFill>
                <a:latin typeface="Segoe UI" panose="020B0502040204020203" pitchFamily="34" charset="0"/>
                <a:ea typeface="Segoe UI" panose="020B0502040204020203" pitchFamily="34" charset="0"/>
                <a:cs typeface="Segoe UI" panose="020B0502040204020203" pitchFamily="34" charset="0"/>
              </a:rPr>
              <a:t>SPC Competency Standards for Pharmacists (Entry-to-Practice) (2011)</a:t>
            </a:r>
            <a:endParaRPr lang="en-SG" sz="1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F5AE1309-BF46-408D-B788-2D39119FB8BB}"/>
              </a:ext>
            </a:extLst>
          </p:cNvPr>
          <p:cNvSpPr txBox="1"/>
          <p:nvPr/>
        </p:nvSpPr>
        <p:spPr>
          <a:xfrm>
            <a:off x="2286000" y="2895600"/>
            <a:ext cx="978912" cy="553998"/>
          </a:xfrm>
          <a:prstGeom prst="rect">
            <a:avLst/>
          </a:prstGeom>
          <a:noFill/>
        </p:spPr>
        <p:txBody>
          <a:bodyPr wrap="square" rtlCol="0">
            <a:spAutoFit/>
          </a:bodyPr>
          <a:lstStyle/>
          <a:p>
            <a:pPr algn="ctr" defTabSz="685800"/>
            <a:r>
              <a:rPr lang="en-US" altLang="en-US" sz="1000" dirty="0">
                <a:ln/>
                <a:solidFill>
                  <a:srgbClr val="002060"/>
                </a:solidFill>
                <a:latin typeface="Segoe UI" panose="020B0502040204020203" pitchFamily="34" charset="0"/>
                <a:ea typeface="Segoe UI" panose="020B0502040204020203" pitchFamily="34" charset="0"/>
                <a:cs typeface="Segoe UI" panose="020B0502040204020203" pitchFamily="34" charset="0"/>
              </a:rPr>
              <a:t>APF Roadshows (2016-2017)</a:t>
            </a:r>
            <a:endParaRPr lang="en-SG" sz="10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255C87B3-F2AC-49AD-8E7A-05103BAE709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065" t="15323" r="15114" b="8992"/>
          <a:stretch/>
        </p:blipFill>
        <p:spPr>
          <a:xfrm>
            <a:off x="5943600" y="4953000"/>
            <a:ext cx="1276217" cy="112574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39" name="Picture 38">
            <a:extLst>
              <a:ext uri="{FF2B5EF4-FFF2-40B4-BE49-F238E27FC236}">
                <a16:creationId xmlns:a16="http://schemas.microsoft.com/office/drawing/2014/main" id="{52EDD06A-D2EF-4EF2-B491-996EE6583D3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5611" t="24650" r="5980" b="24143"/>
          <a:stretch/>
        </p:blipFill>
        <p:spPr>
          <a:xfrm>
            <a:off x="4906639" y="1600200"/>
            <a:ext cx="2560961" cy="113234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64887AA5-F9C2-4D76-A482-184C28D7DF85}"/>
              </a:ext>
            </a:extLst>
          </p:cNvPr>
          <p:cNvPicPr>
            <a:picLocks noChangeAspect="1"/>
          </p:cNvPicPr>
          <p:nvPr/>
        </p:nvPicPr>
        <p:blipFill>
          <a:blip r:embed="rId13"/>
          <a:stretch>
            <a:fillRect/>
          </a:stretch>
        </p:blipFill>
        <p:spPr>
          <a:xfrm>
            <a:off x="7772400" y="1601603"/>
            <a:ext cx="2045177" cy="1141597"/>
          </a:xfrm>
          <a:prstGeom prst="rect">
            <a:avLst/>
          </a:prstGeom>
          <a:ln w="12700" cap="sq">
            <a:solidFill>
              <a:srgbClr val="7030A0"/>
            </a:solid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01FF530F-6BDD-41E1-B7EA-3CA2576F7A9E}"/>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47A45DA-47C7-436C-9A37-81537B1ED30D}"/>
              </a:ext>
            </a:extLst>
          </p:cNvPr>
          <p:cNvPicPr>
            <a:picLocks noChangeAspect="1"/>
          </p:cNvPicPr>
          <p:nvPr/>
        </p:nvPicPr>
        <p:blipFill rotWithShape="1">
          <a:blip r:embed="rId14"/>
          <a:srcRect l="26667" t="28148" r="12083" b="10000"/>
          <a:stretch/>
        </p:blipFill>
        <p:spPr>
          <a:xfrm>
            <a:off x="7315200" y="4953000"/>
            <a:ext cx="1981200" cy="1125375"/>
          </a:xfrm>
          <a:prstGeom prst="rect">
            <a:avLst/>
          </a:prstGeom>
          <a:ln w="3175" cap="sq">
            <a:solidFill>
              <a:srgbClr val="7030A0"/>
            </a:solidFill>
            <a:miter lim="800000"/>
          </a:ln>
          <a:effectLst>
            <a:outerShdw blurRad="57150" dist="50800" dir="2700000" algn="tl" rotWithShape="0">
              <a:srgbClr val="000000">
                <a:alpha val="40000"/>
              </a:srgbClr>
            </a:outerShdw>
          </a:effectLst>
        </p:spPr>
      </p:pic>
      <p:pic>
        <p:nvPicPr>
          <p:cNvPr id="20" name="Picture 19">
            <a:extLst>
              <a:ext uri="{FF2B5EF4-FFF2-40B4-BE49-F238E27FC236}">
                <a16:creationId xmlns:a16="http://schemas.microsoft.com/office/drawing/2014/main" id="{E50444FD-BF8F-43D6-8F8D-E6321CBC6E2D}"/>
              </a:ext>
            </a:extLst>
          </p:cNvPr>
          <p:cNvPicPr>
            <a:picLocks noChangeAspect="1"/>
          </p:cNvPicPr>
          <p:nvPr/>
        </p:nvPicPr>
        <p:blipFill rotWithShape="1">
          <a:blip r:embed="rId15">
            <a:duotone>
              <a:schemeClr val="accent3">
                <a:shade val="45000"/>
                <a:satMod val="135000"/>
              </a:schemeClr>
              <a:prstClr val="white"/>
            </a:duotone>
          </a:blip>
          <a:srcRect l="1441" t="-2256" r="-343" b="-730"/>
          <a:stretch/>
        </p:blipFill>
        <p:spPr>
          <a:xfrm>
            <a:off x="10058399" y="2015796"/>
            <a:ext cx="685801" cy="727404"/>
          </a:xfrm>
          <a:prstGeom prst="rect">
            <a:avLst/>
          </a:prstGeom>
          <a:ln w="3175" cap="sq">
            <a:solidFill>
              <a:srgbClr val="7030A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id="{47E7C91C-E745-49CA-B977-6002DBD19D8A}"/>
              </a:ext>
            </a:extLst>
          </p:cNvPr>
          <p:cNvSpPr txBox="1"/>
          <p:nvPr/>
        </p:nvSpPr>
        <p:spPr>
          <a:xfrm>
            <a:off x="10058400" y="1676400"/>
            <a:ext cx="685800" cy="338554"/>
          </a:xfrm>
          <a:prstGeom prst="rect">
            <a:avLst/>
          </a:prstGeom>
          <a:noFill/>
        </p:spPr>
        <p:txBody>
          <a:bodyPr wrap="square" rtlCol="0">
            <a:spAutoFit/>
          </a:bodyPr>
          <a:lstStyle/>
          <a:p>
            <a:pPr algn="ctr"/>
            <a:r>
              <a:rPr lang="en-US" sz="800" b="1" i="1" dirty="0">
                <a:solidFill>
                  <a:schemeClr val="accent6"/>
                </a:solidFill>
              </a:rPr>
              <a:t>Scan to find out more</a:t>
            </a:r>
            <a:endParaRPr lang="en-SG" sz="800" b="1" i="1" dirty="0">
              <a:solidFill>
                <a:schemeClr val="accent6"/>
              </a:solidFill>
            </a:endParaRPr>
          </a:p>
        </p:txBody>
      </p:sp>
      <p:sp>
        <p:nvSpPr>
          <p:cNvPr id="21" name="Footer Placeholder 4">
            <a:extLst>
              <a:ext uri="{FF2B5EF4-FFF2-40B4-BE49-F238E27FC236}">
                <a16:creationId xmlns:a16="http://schemas.microsoft.com/office/drawing/2014/main" id="{4CC42BA9-DEE7-4CA1-9139-FB0DC1C8BDEE}"/>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341563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DA1E6E59-0D51-483C-91BE-06B1E480CFE8}" type="slidenum">
              <a:rPr lang="en-SG" smtClean="0"/>
              <a:pPr/>
              <a:t>4</a:t>
            </a:fld>
            <a:endParaRPr lang="en-SG" dirty="0"/>
          </a:p>
        </p:txBody>
      </p:sp>
      <p:sp>
        <p:nvSpPr>
          <p:cNvPr id="18" name="Rectangle 17"/>
          <p:cNvSpPr/>
          <p:nvPr/>
        </p:nvSpPr>
        <p:spPr>
          <a:xfrm>
            <a:off x="609600" y="1143000"/>
            <a:ext cx="6172200" cy="3077766"/>
          </a:xfrm>
          <a:prstGeom prst="rect">
            <a:avLst/>
          </a:prstGeom>
        </p:spPr>
        <p:txBody>
          <a:bodyPr wrap="square">
            <a:spAutoFit/>
          </a:bodyPr>
          <a:lstStyle/>
          <a:p>
            <a:pPr>
              <a:defRPr/>
            </a:pPr>
            <a:r>
              <a:rPr lang="en-US" sz="2400" b="1" dirty="0">
                <a:solidFill>
                  <a:srgbClr val="7030A0"/>
                </a:solidFill>
                <a:latin typeface="Candara" panose="020E0502030303020204" pitchFamily="34" charset="0"/>
                <a:ea typeface="Segoe UI" panose="020B0502040204020203" pitchFamily="34" charset="0"/>
                <a:cs typeface="Segoe UI" panose="020B0502040204020203" pitchFamily="34" charset="0"/>
              </a:rPr>
              <a:t>Empowering pharmacists to take charge of their professional development</a:t>
            </a:r>
          </a:p>
          <a:p>
            <a:pPr>
              <a:defRPr/>
            </a:pPr>
            <a:endParaRPr lang="en-US" b="1" dirty="0">
              <a:solidFill>
                <a:srgbClr val="7030A0"/>
              </a:solidFill>
              <a:ea typeface="Segoe UI" panose="020B0502040204020203" pitchFamily="34" charset="0"/>
              <a:cs typeface="Segoe UI" panose="020B0502040204020203" pitchFamily="34" charset="0"/>
            </a:endParaRPr>
          </a:p>
          <a:p>
            <a:pPr marL="214313" indent="-214313" defTabSz="457200">
              <a:spcAft>
                <a:spcPts val="1200"/>
              </a:spcAft>
              <a:buFont typeface="Wingdings" panose="05000000000000000000" pitchFamily="2" charset="2"/>
              <a:buChar char="§"/>
              <a:defRPr/>
            </a:pPr>
            <a:r>
              <a:rPr lang="en-US" dirty="0">
                <a:solidFill>
                  <a:prstClr val="black"/>
                </a:solidFill>
                <a:ea typeface="Segoe UI" panose="020B0502040204020203" pitchFamily="34" charset="0"/>
                <a:cs typeface="Segoe UI" panose="020B0502040204020203" pitchFamily="34" charset="0"/>
              </a:rPr>
              <a:t>Provide clarity on scope of practice and the competencies required </a:t>
            </a:r>
            <a:r>
              <a:rPr lang="en-SG" dirty="0">
                <a:solidFill>
                  <a:prstClr val="black"/>
                </a:solidFill>
              </a:rPr>
              <a:t>for pharmacists to gear up, post licensure, towards advanced practice</a:t>
            </a:r>
          </a:p>
          <a:p>
            <a:pPr marL="214313" indent="-214313" defTabSz="457200">
              <a:spcAft>
                <a:spcPts val="1200"/>
              </a:spcAft>
              <a:buFont typeface="Wingdings" panose="05000000000000000000" pitchFamily="2" charset="2"/>
              <a:buChar char="§"/>
              <a:defRPr/>
            </a:pPr>
            <a:r>
              <a:rPr lang="en-US" dirty="0">
                <a:solidFill>
                  <a:prstClr val="black"/>
                </a:solidFill>
                <a:ea typeface="Segoe UI" panose="020B0502040204020203" pitchFamily="34" charset="0"/>
                <a:cs typeface="Segoe UI" panose="020B0502040204020203" pitchFamily="34" charset="0"/>
              </a:rPr>
              <a:t>Facilitate effective use of resources for training and development of pharmacists</a:t>
            </a:r>
          </a:p>
          <a:p>
            <a:pPr marL="214313" indent="-214313" defTabSz="457200">
              <a:spcAft>
                <a:spcPts val="1200"/>
              </a:spcAft>
              <a:buFont typeface="Wingdings" panose="05000000000000000000" pitchFamily="2" charset="2"/>
              <a:buChar char="§"/>
              <a:defRPr/>
            </a:pPr>
            <a:r>
              <a:rPr lang="en-US" dirty="0">
                <a:solidFill>
                  <a:prstClr val="black"/>
                </a:solidFill>
                <a:ea typeface="Segoe UI" panose="020B0502040204020203" pitchFamily="34" charset="0"/>
                <a:cs typeface="Segoe UI" panose="020B0502040204020203" pitchFamily="34" charset="0"/>
              </a:rPr>
              <a:t>Promote a culture of lifelong learning</a:t>
            </a:r>
            <a:endParaRPr lang="en-SG" dirty="0">
              <a:solidFill>
                <a:prstClr val="black"/>
              </a:solidFill>
            </a:endParaRPr>
          </a:p>
        </p:txBody>
      </p:sp>
      <p:graphicFrame>
        <p:nvGraphicFramePr>
          <p:cNvPr id="31" name="Diagram 30"/>
          <p:cNvGraphicFramePr/>
          <p:nvPr>
            <p:extLst>
              <p:ext uri="{D42A27DB-BD31-4B8C-83A1-F6EECF244321}">
                <p14:modId xmlns:p14="http://schemas.microsoft.com/office/powerpoint/2010/main" val="3269555076"/>
              </p:ext>
            </p:extLst>
          </p:nvPr>
        </p:nvGraphicFramePr>
        <p:xfrm>
          <a:off x="296197" y="4178530"/>
          <a:ext cx="8085803" cy="245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31"/>
          <p:cNvGrpSpPr/>
          <p:nvPr/>
        </p:nvGrpSpPr>
        <p:grpSpPr>
          <a:xfrm>
            <a:off x="8915400" y="4513552"/>
            <a:ext cx="1693144" cy="1811048"/>
            <a:chOff x="7000180" y="4109457"/>
            <a:chExt cx="1887713" cy="2330964"/>
          </a:xfrm>
        </p:grpSpPr>
        <p:sp>
          <p:nvSpPr>
            <p:cNvPr id="33" name="Curved Up Arrow 32"/>
            <p:cNvSpPr/>
            <p:nvPr/>
          </p:nvSpPr>
          <p:spPr>
            <a:xfrm>
              <a:off x="7069603" y="5698678"/>
              <a:ext cx="1818290" cy="741743"/>
            </a:xfrm>
            <a:prstGeom prst="curvedUpArrow">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4" name="Curved Up Arrow 33"/>
            <p:cNvSpPr/>
            <p:nvPr/>
          </p:nvSpPr>
          <p:spPr>
            <a:xfrm rot="10800000">
              <a:off x="7000180" y="4109457"/>
              <a:ext cx="1818290" cy="741743"/>
            </a:xfrm>
            <a:prstGeom prst="curvedUpArrow">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35" name="TextBox 34"/>
            <p:cNvSpPr txBox="1"/>
            <p:nvPr/>
          </p:nvSpPr>
          <p:spPr>
            <a:xfrm>
              <a:off x="7153743" y="4707181"/>
              <a:ext cx="1692148" cy="1069560"/>
            </a:xfrm>
            <a:prstGeom prst="rect">
              <a:avLst/>
            </a:prstGeom>
            <a:noFill/>
          </p:spPr>
          <p:txBody>
            <a:bodyPr wrap="square" rtlCol="0">
              <a:spAutoFit/>
            </a:bodyPr>
            <a:lstStyle/>
            <a:p>
              <a:pPr algn="ctr"/>
              <a:r>
                <a:rPr lang="en-US" sz="1600" b="1" dirty="0">
                  <a:solidFill>
                    <a:srgbClr val="7030A0"/>
                  </a:solidFill>
                  <a:latin typeface="+mj-lt"/>
                </a:rPr>
                <a:t>Continuing Professional Development</a:t>
              </a:r>
              <a:endParaRPr lang="en-SG" sz="1600" b="1" dirty="0">
                <a:solidFill>
                  <a:srgbClr val="7030A0"/>
                </a:solidFill>
                <a:latin typeface="+mj-lt"/>
              </a:endParaRPr>
            </a:p>
          </p:txBody>
        </p:sp>
      </p:grpSp>
      <p:pic>
        <p:nvPicPr>
          <p:cNvPr id="16" name="Picture 15">
            <a:extLst>
              <a:ext uri="{FF2B5EF4-FFF2-40B4-BE49-F238E27FC236}">
                <a16:creationId xmlns:a16="http://schemas.microsoft.com/office/drawing/2014/main" id="{7D2E4EC6-DB20-4727-B531-D463534B8478}"/>
              </a:ext>
            </a:extLst>
          </p:cNvPr>
          <p:cNvPicPr>
            <a:picLocks noChangeAspect="1"/>
          </p:cNvPicPr>
          <p:nvPr/>
        </p:nvPicPr>
        <p:blipFill rotWithShape="1">
          <a:blip r:embed="rId8"/>
          <a:srcRect l="25206" t="26829" r="11829" b="10406"/>
          <a:stretch/>
        </p:blipFill>
        <p:spPr>
          <a:xfrm>
            <a:off x="7160239" y="1143000"/>
            <a:ext cx="3736361" cy="2095021"/>
          </a:xfrm>
          <a:prstGeom prst="rect">
            <a:avLst/>
          </a:prstGeom>
          <a:ln w="9525" cap="sq">
            <a:solidFill>
              <a:srgbClr val="AE40CC"/>
            </a:solidFill>
            <a:miter lim="800000"/>
          </a:ln>
          <a:effectLst>
            <a:outerShdw blurRad="57150" dist="50800" dir="2700000" algn="tl" rotWithShape="0">
              <a:srgbClr val="000000">
                <a:alpha val="40000"/>
              </a:srgbClr>
            </a:outerShdw>
          </a:effectLst>
        </p:spPr>
      </p:pic>
      <p:pic>
        <p:nvPicPr>
          <p:cNvPr id="19" name="Picture 2" descr="37f3dfca-c74f-4874-9680-538eb88bf469@resoe">
            <a:extLst>
              <a:ext uri="{FF2B5EF4-FFF2-40B4-BE49-F238E27FC236}">
                <a16:creationId xmlns:a16="http://schemas.microsoft.com/office/drawing/2014/main" id="{8AEF1303-65A5-4406-BC4E-C04180E68407}"/>
              </a:ext>
            </a:extLst>
          </p:cNvPr>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9522" t="6483" r="8745" b="27011"/>
          <a:stretch/>
        </p:blipFill>
        <p:spPr bwMode="auto">
          <a:xfrm>
            <a:off x="9982200" y="3429000"/>
            <a:ext cx="891643" cy="902915"/>
          </a:xfrm>
          <a:prstGeom prst="rect">
            <a:avLst/>
          </a:prstGeom>
          <a:ln w="9525" cap="sq">
            <a:solidFill>
              <a:srgbClr val="7030A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879A89-A782-43CE-92CF-77B58CA044DF}"/>
              </a:ext>
            </a:extLst>
          </p:cNvPr>
          <p:cNvSpPr txBox="1"/>
          <p:nvPr/>
        </p:nvSpPr>
        <p:spPr>
          <a:xfrm>
            <a:off x="7848600" y="3352800"/>
            <a:ext cx="2220533" cy="461665"/>
          </a:xfrm>
          <a:prstGeom prst="rect">
            <a:avLst/>
          </a:prstGeom>
          <a:noFill/>
        </p:spPr>
        <p:txBody>
          <a:bodyPr wrap="square" rtlCol="0">
            <a:spAutoFit/>
          </a:bodyPr>
          <a:lstStyle/>
          <a:p>
            <a:r>
              <a:rPr lang="en-US" sz="1200" i="1" dirty="0"/>
              <a:t>Download the document </a:t>
            </a:r>
            <a:r>
              <a:rPr lang="en-US" sz="1200" b="1" i="1" u="sng" dirty="0">
                <a:solidFill>
                  <a:srgbClr val="7030A0"/>
                </a:solidFill>
                <a:hlinkClick r:id="rId10">
                  <a:extLst>
                    <a:ext uri="{A12FA001-AC4F-418D-AE19-62706E023703}">
                      <ahyp:hlinkClr xmlns:ahyp="http://schemas.microsoft.com/office/drawing/2018/hyperlinkcolor" val="tx"/>
                    </a:ext>
                  </a:extLst>
                </a:hlinkClick>
              </a:rPr>
              <a:t>HERE</a:t>
            </a:r>
            <a:r>
              <a:rPr lang="en-US" sz="1200" i="1" dirty="0"/>
              <a:t> or scan the QR code</a:t>
            </a:r>
            <a:endParaRPr lang="en-SG" sz="1200" i="1" dirty="0"/>
          </a:p>
        </p:txBody>
      </p:sp>
      <p:sp>
        <p:nvSpPr>
          <p:cNvPr id="17" name="Rectangle 16">
            <a:extLst>
              <a:ext uri="{FF2B5EF4-FFF2-40B4-BE49-F238E27FC236}">
                <a16:creationId xmlns:a16="http://schemas.microsoft.com/office/drawing/2014/main" id="{F8346C7B-6DCD-4472-94B3-51B1B1EA6DE5}"/>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1069C23-AA50-496D-AE28-031CF20038AE}"/>
              </a:ext>
            </a:extLst>
          </p:cNvPr>
          <p:cNvSpPr/>
          <p:nvPr/>
        </p:nvSpPr>
        <p:spPr>
          <a:xfrm>
            <a:off x="609600" y="304800"/>
            <a:ext cx="10820400" cy="707886"/>
          </a:xfrm>
          <a:prstGeom prst="rect">
            <a:avLst/>
          </a:prstGeom>
        </p:spPr>
        <p:txBody>
          <a:bodyPr wrap="square">
            <a:spAutoFit/>
          </a:bodyPr>
          <a:lstStyle/>
          <a:p>
            <a:r>
              <a:rPr lang="en-US" sz="4000" b="1" dirty="0">
                <a:solidFill>
                  <a:srgbClr val="5B9BD5">
                    <a:lumMod val="50000"/>
                  </a:srgbClr>
                </a:solidFill>
                <a:effectLst>
                  <a:outerShdw blurRad="38100" dist="38100" dir="2700000" algn="tl">
                    <a:srgbClr val="000000">
                      <a:alpha val="43137"/>
                    </a:srgbClr>
                  </a:outerShdw>
                </a:effectLst>
                <a:ea typeface="+mj-ea"/>
                <a:cs typeface="+mj-cs"/>
              </a:rPr>
              <a:t>Development Framework for Pharmacists</a:t>
            </a:r>
            <a:endParaRPr lang="en-SG" dirty="0"/>
          </a:p>
        </p:txBody>
      </p:sp>
      <p:sp>
        <p:nvSpPr>
          <p:cNvPr id="15" name="Footer Placeholder 4">
            <a:extLst>
              <a:ext uri="{FF2B5EF4-FFF2-40B4-BE49-F238E27FC236}">
                <a16:creationId xmlns:a16="http://schemas.microsoft.com/office/drawing/2014/main" id="{2D40F057-172D-4CA9-A009-14E1EFB82058}"/>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67073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27EC6-73F3-4488-B2CC-D0D999A4C801}"/>
              </a:ext>
            </a:extLst>
          </p:cNvPr>
          <p:cNvPicPr>
            <a:picLocks noChangeAspect="1"/>
          </p:cNvPicPr>
          <p:nvPr/>
        </p:nvPicPr>
        <p:blipFill>
          <a:blip r:embed="rId3"/>
          <a:stretch>
            <a:fillRect/>
          </a:stretch>
        </p:blipFill>
        <p:spPr>
          <a:xfrm>
            <a:off x="6553200" y="1524000"/>
            <a:ext cx="5638800" cy="4780251"/>
          </a:xfrm>
          <a:prstGeom prst="rect">
            <a:avLst/>
          </a:prstGeom>
        </p:spPr>
      </p:pic>
      <p:sp>
        <p:nvSpPr>
          <p:cNvPr id="7" name="Content Placeholder 6">
            <a:extLst>
              <a:ext uri="{FF2B5EF4-FFF2-40B4-BE49-F238E27FC236}">
                <a16:creationId xmlns:a16="http://schemas.microsoft.com/office/drawing/2014/main" id="{7BC89A18-B6FF-4D83-AD71-415601F2617A}"/>
              </a:ext>
            </a:extLst>
          </p:cNvPr>
          <p:cNvSpPr>
            <a:spLocks noGrp="1"/>
          </p:cNvSpPr>
          <p:nvPr>
            <p:ph idx="1"/>
          </p:nvPr>
        </p:nvSpPr>
        <p:spPr>
          <a:xfrm>
            <a:off x="453214" y="965359"/>
            <a:ext cx="9605186" cy="939641"/>
          </a:xfrm>
        </p:spPr>
        <p:txBody>
          <a:bodyPr/>
          <a:lstStyle/>
          <a:p>
            <a:pPr marL="0" indent="0" algn="ctr">
              <a:buNone/>
            </a:pPr>
            <a:r>
              <a:rPr lang="en-US" b="1" i="1" dirty="0">
                <a:solidFill>
                  <a:srgbClr val="7030A0"/>
                </a:solidFill>
                <a:latin typeface="Candara" panose="020E0502030303020204" pitchFamily="34" charset="0"/>
              </a:rPr>
              <a:t>The DFP establishes a competency continuum across 7 domains</a:t>
            </a:r>
          </a:p>
          <a:p>
            <a:pPr marL="0" indent="0" algn="just">
              <a:buNone/>
            </a:pPr>
            <a:endParaRPr lang="en-SG" b="1" i="1" dirty="0">
              <a:solidFill>
                <a:srgbClr val="7030A0"/>
              </a:solidFill>
            </a:endParaRPr>
          </a:p>
          <a:p>
            <a:pPr marL="0" indent="0">
              <a:buNone/>
            </a:pPr>
            <a:endParaRPr lang="en-SG" dirty="0"/>
          </a:p>
        </p:txBody>
      </p:sp>
      <p:sp>
        <p:nvSpPr>
          <p:cNvPr id="8" name="Slide Number Placeholder 7">
            <a:extLst>
              <a:ext uri="{FF2B5EF4-FFF2-40B4-BE49-F238E27FC236}">
                <a16:creationId xmlns:a16="http://schemas.microsoft.com/office/drawing/2014/main" id="{5E1BF62A-FA67-4BDE-BA31-038CEAA6F8FA}"/>
              </a:ext>
            </a:extLst>
          </p:cNvPr>
          <p:cNvSpPr>
            <a:spLocks noGrp="1"/>
          </p:cNvSpPr>
          <p:nvPr>
            <p:ph type="sldNum" sz="quarter" idx="12"/>
          </p:nvPr>
        </p:nvSpPr>
        <p:spPr/>
        <p:txBody>
          <a:bodyPr/>
          <a:lstStyle/>
          <a:p>
            <a:pPr defTabSz="685800"/>
            <a:fld id="{E6BBE597-C347-4475-8E69-C2169608367C}" type="slidenum">
              <a:rPr lang="en-SG">
                <a:solidFill>
                  <a:prstClr val="black">
                    <a:tint val="75000"/>
                  </a:prstClr>
                </a:solidFill>
                <a:latin typeface="Calibri" panose="020F0502020204030204"/>
              </a:rPr>
              <a:pPr defTabSz="685800"/>
              <a:t>5</a:t>
            </a:fld>
            <a:endParaRPr lang="en-SG"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13794C8C-9B44-40D8-A8C2-9BC2D131CDFD}"/>
              </a:ext>
            </a:extLst>
          </p:cNvPr>
          <p:cNvSpPr txBox="1"/>
          <p:nvPr/>
        </p:nvSpPr>
        <p:spPr>
          <a:xfrm>
            <a:off x="533400" y="1489441"/>
            <a:ext cx="5791200" cy="2862322"/>
          </a:xfrm>
          <a:prstGeom prst="rect">
            <a:avLst/>
          </a:prstGeom>
          <a:noFill/>
        </p:spPr>
        <p:txBody>
          <a:bodyPr wrap="square" rtlCol="0">
            <a:spAutoFit/>
          </a:bodyPr>
          <a:lstStyle/>
          <a:p>
            <a:pPr algn="just" defTabSz="685800"/>
            <a:r>
              <a:rPr lang="en-SG" sz="2000" dirty="0">
                <a:solidFill>
                  <a:prstClr val="black"/>
                </a:solidFill>
                <a:latin typeface="Calibri" panose="020F0502020204030204"/>
                <a:cs typeface="Calibri Light" panose="020F0302020204030204" pitchFamily="34" charset="0"/>
              </a:rPr>
              <a:t>The DFP comprises 28 competency standards across 7 domains. </a:t>
            </a:r>
            <a:r>
              <a:rPr lang="en-US" sz="2000" b="1" dirty="0">
                <a:solidFill>
                  <a:prstClr val="black"/>
                </a:solidFill>
                <a:latin typeface="Calibri" panose="020F0502020204030204"/>
              </a:rPr>
              <a:t>Domains 1 to 6 </a:t>
            </a:r>
            <a:r>
              <a:rPr lang="en-US" sz="2000" dirty="0">
                <a:solidFill>
                  <a:prstClr val="black"/>
                </a:solidFill>
                <a:latin typeface="Calibri" panose="020F0502020204030204"/>
              </a:rPr>
              <a:t>are competency standards in the Advanced Practice Framework (APF) extended to include foundation level standards.</a:t>
            </a:r>
          </a:p>
          <a:p>
            <a:pPr defTabSz="685800"/>
            <a:endParaRPr lang="en-US" sz="2000" b="1" dirty="0">
              <a:solidFill>
                <a:prstClr val="black"/>
              </a:solidFill>
              <a:latin typeface="Calibri" panose="020F0502020204030204"/>
            </a:endParaRPr>
          </a:p>
          <a:p>
            <a:pPr algn="just" defTabSz="685800"/>
            <a:r>
              <a:rPr lang="en-US" sz="2000" b="1" dirty="0">
                <a:solidFill>
                  <a:prstClr val="black"/>
                </a:solidFill>
                <a:latin typeface="Calibri" panose="020F0502020204030204"/>
              </a:rPr>
              <a:t>Domain 7 on professionalism </a:t>
            </a:r>
            <a:r>
              <a:rPr lang="en-US" sz="2000" dirty="0">
                <a:solidFill>
                  <a:prstClr val="black"/>
                </a:solidFill>
                <a:latin typeface="Calibri" panose="020F0502020204030204"/>
              </a:rPr>
              <a:t>was added for seamless transition from Entry-to-Practice Competency Standards by SPC. Competencies on professionalism are to be attained in foundation years. </a:t>
            </a:r>
          </a:p>
        </p:txBody>
      </p:sp>
      <p:pic>
        <p:nvPicPr>
          <p:cNvPr id="14" name="Picture 13">
            <a:extLst>
              <a:ext uri="{FF2B5EF4-FFF2-40B4-BE49-F238E27FC236}">
                <a16:creationId xmlns:a16="http://schemas.microsoft.com/office/drawing/2014/main" id="{9BC2CAEC-C429-493F-91E4-1518F8B6FF44}"/>
              </a:ext>
            </a:extLst>
          </p:cNvPr>
          <p:cNvPicPr>
            <a:picLocks noChangeAspect="1"/>
          </p:cNvPicPr>
          <p:nvPr/>
        </p:nvPicPr>
        <p:blipFill rotWithShape="1">
          <a:blip r:embed="rId4"/>
          <a:srcRect l="20579" t="26829" r="11829" b="10406"/>
          <a:stretch/>
        </p:blipFill>
        <p:spPr>
          <a:xfrm>
            <a:off x="2743200" y="4664745"/>
            <a:ext cx="3463087" cy="1808866"/>
          </a:xfrm>
          <a:prstGeom prst="rect">
            <a:avLst/>
          </a:prstGeom>
          <a:ln w="9525" cap="sq">
            <a:solidFill>
              <a:srgbClr val="AE40CC"/>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D6629C10-0151-4D65-98A3-A97B681A17A9}"/>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C79EB48-7C8A-4AE7-93D2-578AA7AAF5DE}"/>
              </a:ext>
            </a:extLst>
          </p:cNvPr>
          <p:cNvPicPr>
            <a:picLocks noChangeAspect="1"/>
          </p:cNvPicPr>
          <p:nvPr/>
        </p:nvPicPr>
        <p:blipFill>
          <a:blip r:embed="rId5"/>
          <a:stretch>
            <a:fillRect/>
          </a:stretch>
        </p:blipFill>
        <p:spPr>
          <a:xfrm>
            <a:off x="228600" y="152400"/>
            <a:ext cx="11046909" cy="1121761"/>
          </a:xfrm>
          <a:prstGeom prst="rect">
            <a:avLst/>
          </a:prstGeom>
        </p:spPr>
      </p:pic>
      <p:pic>
        <p:nvPicPr>
          <p:cNvPr id="17" name="Picture 16">
            <a:extLst>
              <a:ext uri="{FF2B5EF4-FFF2-40B4-BE49-F238E27FC236}">
                <a16:creationId xmlns:a16="http://schemas.microsoft.com/office/drawing/2014/main" id="{DCEA3EEE-FF5F-41D4-BAA8-7FD0AD3B2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026" y="4567044"/>
            <a:ext cx="1406374" cy="1971868"/>
          </a:xfrm>
          <a:prstGeom prst="rect">
            <a:avLst/>
          </a:prstGeom>
          <a:ln w="12700" cap="sq">
            <a:solidFill>
              <a:srgbClr val="7030A0"/>
            </a:solidFill>
            <a:prstDash val="solid"/>
            <a:miter lim="800000"/>
          </a:ln>
          <a:effectLst>
            <a:outerShdw blurRad="50800" dist="38100" dir="2700000" algn="tl" rotWithShape="0">
              <a:srgbClr val="000000">
                <a:alpha val="43000"/>
              </a:srgbClr>
            </a:outerShdw>
          </a:effectLst>
        </p:spPr>
      </p:pic>
      <p:sp>
        <p:nvSpPr>
          <p:cNvPr id="11" name="Arrow: Right 10">
            <a:extLst>
              <a:ext uri="{FF2B5EF4-FFF2-40B4-BE49-F238E27FC236}">
                <a16:creationId xmlns:a16="http://schemas.microsoft.com/office/drawing/2014/main" id="{14EB20DD-7257-4B5D-8761-0DA365E50AD9}"/>
              </a:ext>
            </a:extLst>
          </p:cNvPr>
          <p:cNvSpPr/>
          <p:nvPr/>
        </p:nvSpPr>
        <p:spPr>
          <a:xfrm>
            <a:off x="2209800" y="5236561"/>
            <a:ext cx="457200" cy="609600"/>
          </a:xfrm>
          <a:prstGeom prst="rightArrow">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ooter Placeholder 4">
            <a:extLst>
              <a:ext uri="{FF2B5EF4-FFF2-40B4-BE49-F238E27FC236}">
                <a16:creationId xmlns:a16="http://schemas.microsoft.com/office/drawing/2014/main" id="{81924C42-66AB-460A-9900-9224F4268C46}"/>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399096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13305091-2748-461F-8A0C-2390593B2DF7}"/>
              </a:ext>
            </a:extLst>
          </p:cNvPr>
          <p:cNvGraphicFramePr/>
          <p:nvPr>
            <p:extLst>
              <p:ext uri="{D42A27DB-BD31-4B8C-83A1-F6EECF244321}">
                <p14:modId xmlns:p14="http://schemas.microsoft.com/office/powerpoint/2010/main" val="154395340"/>
              </p:ext>
            </p:extLst>
          </p:nvPr>
        </p:nvGraphicFramePr>
        <p:xfrm>
          <a:off x="609600" y="3352800"/>
          <a:ext cx="10972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Pentagon 8">
            <a:extLst>
              <a:ext uri="{FF2B5EF4-FFF2-40B4-BE49-F238E27FC236}">
                <a16:creationId xmlns:a16="http://schemas.microsoft.com/office/drawing/2014/main" id="{91644487-9067-433F-B464-C168029B4DBE}"/>
              </a:ext>
            </a:extLst>
          </p:cNvPr>
          <p:cNvSpPr/>
          <p:nvPr/>
        </p:nvSpPr>
        <p:spPr>
          <a:xfrm>
            <a:off x="0" y="914401"/>
            <a:ext cx="9410700" cy="1207394"/>
          </a:xfrm>
          <a:prstGeom prst="homePlat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SG" sz="1350">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7BC89A18-B6FF-4D83-AD71-415601F2617A}"/>
              </a:ext>
            </a:extLst>
          </p:cNvPr>
          <p:cNvSpPr>
            <a:spLocks noGrp="1"/>
          </p:cNvSpPr>
          <p:nvPr>
            <p:ph idx="1"/>
          </p:nvPr>
        </p:nvSpPr>
        <p:spPr>
          <a:xfrm>
            <a:off x="533400" y="2225139"/>
            <a:ext cx="10744200" cy="3456176"/>
          </a:xfrm>
        </p:spPr>
        <p:txBody>
          <a:bodyPr>
            <a:normAutofit/>
          </a:bodyPr>
          <a:lstStyle/>
          <a:p>
            <a:pPr marL="0" indent="0" algn="just">
              <a:buNone/>
            </a:pPr>
            <a:r>
              <a:rPr lang="en-SG" sz="2000" dirty="0">
                <a:cs typeface="Calibri Light" panose="020F0302020204030204" pitchFamily="34" charset="0"/>
              </a:rPr>
              <a:t>Each of the competency standards for the first 6 domains is presented at four performance levels of Foundation, Intermediate, Advanced and Expert. The four performance levels reflect the performance continuum associated with learning and career progression and are defined as</a:t>
            </a:r>
            <a:r>
              <a:rPr lang="en-SG" sz="2000" baseline="30000" dirty="0">
                <a:cs typeface="Calibri Light" panose="020F0302020204030204" pitchFamily="34" charset="0"/>
              </a:rPr>
              <a:t>1</a:t>
            </a:r>
            <a:r>
              <a:rPr lang="en-SG" sz="2000" dirty="0">
                <a:cs typeface="Calibri Light" panose="020F0302020204030204" pitchFamily="34" charset="0"/>
              </a:rPr>
              <a:t>:</a:t>
            </a:r>
          </a:p>
          <a:p>
            <a:pPr marL="0" indent="0">
              <a:buNone/>
            </a:pPr>
            <a:endParaRPr lang="en-SG" sz="2000" dirty="0"/>
          </a:p>
        </p:txBody>
      </p:sp>
      <p:sp>
        <p:nvSpPr>
          <p:cNvPr id="10" name="Rectangle 9">
            <a:extLst>
              <a:ext uri="{FF2B5EF4-FFF2-40B4-BE49-F238E27FC236}">
                <a16:creationId xmlns:a16="http://schemas.microsoft.com/office/drawing/2014/main" id="{D151D7BE-02A7-4360-B64E-11538139190D}"/>
              </a:ext>
            </a:extLst>
          </p:cNvPr>
          <p:cNvSpPr/>
          <p:nvPr/>
        </p:nvSpPr>
        <p:spPr>
          <a:xfrm>
            <a:off x="533400" y="1066800"/>
            <a:ext cx="6678824" cy="923330"/>
          </a:xfrm>
          <a:prstGeom prst="rect">
            <a:avLst/>
          </a:prstGeom>
        </p:spPr>
        <p:txBody>
          <a:bodyPr wrap="square">
            <a:spAutoFit/>
          </a:bodyPr>
          <a:lstStyle/>
          <a:p>
            <a:pPr defTabSz="685800"/>
            <a:r>
              <a:rPr lang="en-US" sz="2700" b="1" dirty="0">
                <a:solidFill>
                  <a:srgbClr val="4472C4">
                    <a:lumMod val="75000"/>
                  </a:srgbClr>
                </a:solidFill>
                <a:latin typeface="Candara" panose="020E0502030303020204" pitchFamily="34" charset="0"/>
              </a:rPr>
              <a:t>4 performance levels associated with </a:t>
            </a:r>
          </a:p>
          <a:p>
            <a:pPr defTabSz="685800"/>
            <a:r>
              <a:rPr lang="en-US" sz="2700" b="1" dirty="0">
                <a:solidFill>
                  <a:srgbClr val="4472C4">
                    <a:lumMod val="75000"/>
                  </a:srgbClr>
                </a:solidFill>
                <a:latin typeface="Candara" panose="020E0502030303020204" pitchFamily="34" charset="0"/>
              </a:rPr>
              <a:t>learning and career progression</a:t>
            </a:r>
            <a:endParaRPr lang="en-SG" sz="2700" dirty="0">
              <a:solidFill>
                <a:prstClr val="black"/>
              </a:solidFill>
              <a:latin typeface="Candara" panose="020E0502030303020204" pitchFamily="34" charset="0"/>
            </a:endParaRPr>
          </a:p>
        </p:txBody>
      </p:sp>
      <p:sp>
        <p:nvSpPr>
          <p:cNvPr id="2" name="TextBox 1">
            <a:extLst>
              <a:ext uri="{FF2B5EF4-FFF2-40B4-BE49-F238E27FC236}">
                <a16:creationId xmlns:a16="http://schemas.microsoft.com/office/drawing/2014/main" id="{2739600D-88DC-4FF9-A7F7-F93F8B7DBC58}"/>
              </a:ext>
            </a:extLst>
          </p:cNvPr>
          <p:cNvSpPr txBox="1"/>
          <p:nvPr/>
        </p:nvSpPr>
        <p:spPr>
          <a:xfrm>
            <a:off x="533400" y="6324600"/>
            <a:ext cx="7756398" cy="184666"/>
          </a:xfrm>
          <a:prstGeom prst="rect">
            <a:avLst/>
          </a:prstGeom>
          <a:noFill/>
        </p:spPr>
        <p:txBody>
          <a:bodyPr wrap="square" rtlCol="0">
            <a:spAutoFit/>
          </a:bodyPr>
          <a:lstStyle/>
          <a:p>
            <a:pPr defTabSz="685800"/>
            <a:r>
              <a:rPr lang="en-US" sz="600" i="1" dirty="0">
                <a:solidFill>
                  <a:prstClr val="black"/>
                </a:solidFill>
                <a:latin typeface="Calibri" panose="020F0502020204030204"/>
              </a:rPr>
              <a:t>1. Adapted from Competencies Proficiency Scale. Office of Human Resources at the National Institute of Health. Accessed at https://hr.nih.gov/working-nih/competencies/competencies-proficiency-scale on 11 May 2020</a:t>
            </a:r>
            <a:endParaRPr lang="en-SG" sz="600" i="1" dirty="0">
              <a:solidFill>
                <a:prstClr val="black"/>
              </a:solidFill>
              <a:latin typeface="Calibri" panose="020F0502020204030204"/>
            </a:endParaRPr>
          </a:p>
        </p:txBody>
      </p:sp>
      <p:pic>
        <p:nvPicPr>
          <p:cNvPr id="29" name="Picture 28">
            <a:extLst>
              <a:ext uri="{FF2B5EF4-FFF2-40B4-BE49-F238E27FC236}">
                <a16:creationId xmlns:a16="http://schemas.microsoft.com/office/drawing/2014/main" id="{184C6BE5-2F85-46FB-B0B0-EBEFC4538B9D}"/>
              </a:ext>
            </a:extLst>
          </p:cNvPr>
          <p:cNvPicPr>
            <a:picLocks noChangeAspect="1"/>
          </p:cNvPicPr>
          <p:nvPr/>
        </p:nvPicPr>
        <p:blipFill rotWithShape="1">
          <a:blip r:embed="rId8"/>
          <a:srcRect l="17674" t="49991" r="71621" b="38628"/>
          <a:stretch/>
        </p:blipFill>
        <p:spPr>
          <a:xfrm>
            <a:off x="6268572" y="1675948"/>
            <a:ext cx="501468" cy="470718"/>
          </a:xfrm>
          <a:prstGeom prst="rect">
            <a:avLst/>
          </a:prstGeom>
        </p:spPr>
      </p:pic>
      <p:pic>
        <p:nvPicPr>
          <p:cNvPr id="30" name="Picture 29">
            <a:extLst>
              <a:ext uri="{FF2B5EF4-FFF2-40B4-BE49-F238E27FC236}">
                <a16:creationId xmlns:a16="http://schemas.microsoft.com/office/drawing/2014/main" id="{7832552A-1557-42FD-8EED-2770B1A6BA9D}"/>
              </a:ext>
            </a:extLst>
          </p:cNvPr>
          <p:cNvPicPr>
            <a:picLocks noChangeAspect="1"/>
          </p:cNvPicPr>
          <p:nvPr/>
        </p:nvPicPr>
        <p:blipFill rotWithShape="1">
          <a:blip r:embed="rId8"/>
          <a:srcRect l="30771" t="35836" r="45818" b="36974"/>
          <a:stretch/>
        </p:blipFill>
        <p:spPr>
          <a:xfrm>
            <a:off x="6770041" y="1501892"/>
            <a:ext cx="532363" cy="636771"/>
          </a:xfrm>
          <a:prstGeom prst="rect">
            <a:avLst/>
          </a:prstGeom>
        </p:spPr>
      </p:pic>
      <p:pic>
        <p:nvPicPr>
          <p:cNvPr id="31" name="Picture 30">
            <a:extLst>
              <a:ext uri="{FF2B5EF4-FFF2-40B4-BE49-F238E27FC236}">
                <a16:creationId xmlns:a16="http://schemas.microsoft.com/office/drawing/2014/main" id="{3D3B72C0-330C-45CD-BE5D-37629D1A3AF5}"/>
              </a:ext>
            </a:extLst>
          </p:cNvPr>
          <p:cNvPicPr>
            <a:picLocks noChangeAspect="1"/>
          </p:cNvPicPr>
          <p:nvPr/>
        </p:nvPicPr>
        <p:blipFill rotWithShape="1">
          <a:blip r:embed="rId8"/>
          <a:srcRect l="52412" t="35708" r="24177" b="35298"/>
          <a:stretch/>
        </p:blipFill>
        <p:spPr>
          <a:xfrm>
            <a:off x="7221213" y="1140895"/>
            <a:ext cx="793505" cy="1012102"/>
          </a:xfrm>
          <a:prstGeom prst="rect">
            <a:avLst/>
          </a:prstGeom>
        </p:spPr>
      </p:pic>
      <p:pic>
        <p:nvPicPr>
          <p:cNvPr id="32" name="Picture 31">
            <a:extLst>
              <a:ext uri="{FF2B5EF4-FFF2-40B4-BE49-F238E27FC236}">
                <a16:creationId xmlns:a16="http://schemas.microsoft.com/office/drawing/2014/main" id="{5458ABBA-F805-4EED-86A8-E93AFCF78A86}"/>
              </a:ext>
            </a:extLst>
          </p:cNvPr>
          <p:cNvPicPr>
            <a:picLocks noChangeAspect="1"/>
          </p:cNvPicPr>
          <p:nvPr/>
        </p:nvPicPr>
        <p:blipFill rotWithShape="1">
          <a:blip r:embed="rId8"/>
          <a:srcRect l="73692" t="34060" r="2897" b="34466"/>
          <a:stretch/>
        </p:blipFill>
        <p:spPr>
          <a:xfrm>
            <a:off x="8001001" y="942549"/>
            <a:ext cx="878771" cy="1216711"/>
          </a:xfrm>
          <a:prstGeom prst="rect">
            <a:avLst/>
          </a:prstGeom>
        </p:spPr>
      </p:pic>
      <p:sp>
        <p:nvSpPr>
          <p:cNvPr id="14" name="Rectangle 13">
            <a:extLst>
              <a:ext uri="{FF2B5EF4-FFF2-40B4-BE49-F238E27FC236}">
                <a16:creationId xmlns:a16="http://schemas.microsoft.com/office/drawing/2014/main" id="{C00A7DF3-005C-4E90-928E-358E7E8E9F8B}"/>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7650923-733B-4087-9262-774F2EF78D33}"/>
              </a:ext>
            </a:extLst>
          </p:cNvPr>
          <p:cNvPicPr>
            <a:picLocks noChangeAspect="1"/>
          </p:cNvPicPr>
          <p:nvPr/>
        </p:nvPicPr>
        <p:blipFill>
          <a:blip r:embed="rId9"/>
          <a:stretch>
            <a:fillRect/>
          </a:stretch>
        </p:blipFill>
        <p:spPr>
          <a:xfrm>
            <a:off x="304800" y="76200"/>
            <a:ext cx="11046909" cy="1121761"/>
          </a:xfrm>
          <a:prstGeom prst="rect">
            <a:avLst/>
          </a:prstGeom>
        </p:spPr>
      </p:pic>
      <p:sp>
        <p:nvSpPr>
          <p:cNvPr id="15" name="Footer Placeholder 4">
            <a:extLst>
              <a:ext uri="{FF2B5EF4-FFF2-40B4-BE49-F238E27FC236}">
                <a16:creationId xmlns:a16="http://schemas.microsoft.com/office/drawing/2014/main" id="{E18205F3-1F46-4697-8FBB-444CC4CEEEB4}"/>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0944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6CFA0B-5769-4D5B-9B22-BB0C4AA1FE6F}"/>
              </a:ext>
            </a:extLst>
          </p:cNvPr>
          <p:cNvPicPr>
            <a:picLocks noChangeAspect="1"/>
          </p:cNvPicPr>
          <p:nvPr/>
        </p:nvPicPr>
        <p:blipFill>
          <a:blip r:embed="rId3"/>
          <a:stretch>
            <a:fillRect/>
          </a:stretch>
        </p:blipFill>
        <p:spPr>
          <a:xfrm>
            <a:off x="152400" y="2057400"/>
            <a:ext cx="6934200" cy="4348356"/>
          </a:xfrm>
          <a:prstGeom prst="rect">
            <a:avLst/>
          </a:prstGeom>
        </p:spPr>
      </p:pic>
      <p:pic>
        <p:nvPicPr>
          <p:cNvPr id="12" name="Picture 11">
            <a:extLst>
              <a:ext uri="{FF2B5EF4-FFF2-40B4-BE49-F238E27FC236}">
                <a16:creationId xmlns:a16="http://schemas.microsoft.com/office/drawing/2014/main" id="{7ECB77DC-3C73-46F7-9B38-60EECEEB6557}"/>
              </a:ext>
            </a:extLst>
          </p:cNvPr>
          <p:cNvPicPr>
            <a:picLocks noChangeAspect="1"/>
          </p:cNvPicPr>
          <p:nvPr/>
        </p:nvPicPr>
        <p:blipFill>
          <a:blip r:embed="rId4"/>
          <a:stretch>
            <a:fillRect/>
          </a:stretch>
        </p:blipFill>
        <p:spPr>
          <a:xfrm>
            <a:off x="7010400" y="2272788"/>
            <a:ext cx="5029200" cy="377611"/>
          </a:xfrm>
          <a:prstGeom prst="rect">
            <a:avLst/>
          </a:prstGeom>
        </p:spPr>
      </p:pic>
      <p:sp>
        <p:nvSpPr>
          <p:cNvPr id="33" name="Arrow: Pentagon 32">
            <a:extLst>
              <a:ext uri="{FF2B5EF4-FFF2-40B4-BE49-F238E27FC236}">
                <a16:creationId xmlns:a16="http://schemas.microsoft.com/office/drawing/2014/main" id="{3CD0FD63-03B1-4157-ADCF-8856266190DF}"/>
              </a:ext>
            </a:extLst>
          </p:cNvPr>
          <p:cNvSpPr/>
          <p:nvPr/>
        </p:nvSpPr>
        <p:spPr>
          <a:xfrm>
            <a:off x="30480" y="1066800"/>
            <a:ext cx="9342120" cy="914400"/>
          </a:xfrm>
          <a:prstGeom prst="homePlate">
            <a:avLst/>
          </a:prstGeom>
          <a:solidFill>
            <a:srgbClr val="C7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SG" sz="1350">
              <a:solidFill>
                <a:prstClr val="white"/>
              </a:solidFill>
              <a:latin typeface="Calibri" panose="020F0502020204030204"/>
            </a:endParaRPr>
          </a:p>
        </p:txBody>
      </p:sp>
      <p:sp>
        <p:nvSpPr>
          <p:cNvPr id="6" name="Title 5">
            <a:extLst>
              <a:ext uri="{FF2B5EF4-FFF2-40B4-BE49-F238E27FC236}">
                <a16:creationId xmlns:a16="http://schemas.microsoft.com/office/drawing/2014/main" id="{C55F6532-2644-42AA-B25F-5FAE0DE91208}"/>
              </a:ext>
            </a:extLst>
          </p:cNvPr>
          <p:cNvSpPr>
            <a:spLocks noGrp="1"/>
          </p:cNvSpPr>
          <p:nvPr>
            <p:ph type="title"/>
          </p:nvPr>
        </p:nvSpPr>
        <p:spPr>
          <a:xfrm>
            <a:off x="609600" y="1066800"/>
            <a:ext cx="9924710" cy="917972"/>
          </a:xfrm>
        </p:spPr>
        <p:txBody>
          <a:bodyPr>
            <a:normAutofit/>
          </a:bodyPr>
          <a:lstStyle/>
          <a:p>
            <a:r>
              <a:rPr lang="en-US" sz="2700" b="1" dirty="0">
                <a:solidFill>
                  <a:srgbClr val="4472C4">
                    <a:lumMod val="75000"/>
                  </a:srgbClr>
                </a:solidFill>
                <a:latin typeface="Candara" panose="020E0502030303020204" pitchFamily="34" charset="0"/>
                <a:ea typeface="+mn-ea"/>
                <a:cs typeface="+mn-cs"/>
              </a:rPr>
              <a:t>Continuum of Competency towards 8 key roles</a:t>
            </a:r>
            <a:endParaRPr lang="en-SG" sz="2700" b="1" dirty="0">
              <a:solidFill>
                <a:srgbClr val="4472C4">
                  <a:lumMod val="75000"/>
                </a:srgbClr>
              </a:solidFill>
              <a:latin typeface="Candara" panose="020E0502030303020204" pitchFamily="34" charset="0"/>
              <a:ea typeface="+mn-ea"/>
              <a:cs typeface="+mn-cs"/>
            </a:endParaRPr>
          </a:p>
        </p:txBody>
      </p:sp>
      <p:sp>
        <p:nvSpPr>
          <p:cNvPr id="41" name="Rectangle 40">
            <a:extLst>
              <a:ext uri="{FF2B5EF4-FFF2-40B4-BE49-F238E27FC236}">
                <a16:creationId xmlns:a16="http://schemas.microsoft.com/office/drawing/2014/main" id="{7018A951-4A91-4992-B664-ECE49B4F1047}"/>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pic>
        <p:nvPicPr>
          <p:cNvPr id="42" name="Picture 41">
            <a:extLst>
              <a:ext uri="{FF2B5EF4-FFF2-40B4-BE49-F238E27FC236}">
                <a16:creationId xmlns:a16="http://schemas.microsoft.com/office/drawing/2014/main" id="{548EDEF2-3AD3-42F6-ADBC-CB50A61EE404}"/>
              </a:ext>
            </a:extLst>
          </p:cNvPr>
          <p:cNvPicPr>
            <a:picLocks noChangeAspect="1"/>
          </p:cNvPicPr>
          <p:nvPr/>
        </p:nvPicPr>
        <p:blipFill>
          <a:blip r:embed="rId5"/>
          <a:stretch>
            <a:fillRect/>
          </a:stretch>
        </p:blipFill>
        <p:spPr>
          <a:xfrm>
            <a:off x="381000" y="76200"/>
            <a:ext cx="11046909" cy="1121761"/>
          </a:xfrm>
          <a:prstGeom prst="rect">
            <a:avLst/>
          </a:prstGeom>
        </p:spPr>
      </p:pic>
      <p:pic>
        <p:nvPicPr>
          <p:cNvPr id="2" name="Picture 1">
            <a:extLst>
              <a:ext uri="{FF2B5EF4-FFF2-40B4-BE49-F238E27FC236}">
                <a16:creationId xmlns:a16="http://schemas.microsoft.com/office/drawing/2014/main" id="{E38B8531-AFC5-4487-A695-0347A85BA814}"/>
              </a:ext>
            </a:extLst>
          </p:cNvPr>
          <p:cNvPicPr>
            <a:picLocks noChangeAspect="1"/>
          </p:cNvPicPr>
          <p:nvPr/>
        </p:nvPicPr>
        <p:blipFill>
          <a:blip r:embed="rId6"/>
          <a:stretch>
            <a:fillRect/>
          </a:stretch>
        </p:blipFill>
        <p:spPr>
          <a:xfrm>
            <a:off x="7010400" y="2272788"/>
            <a:ext cx="5013203" cy="4083667"/>
          </a:xfrm>
          <a:prstGeom prst="rect">
            <a:avLst/>
          </a:prstGeom>
        </p:spPr>
      </p:pic>
      <p:pic>
        <p:nvPicPr>
          <p:cNvPr id="5" name="Picture 4">
            <a:extLst>
              <a:ext uri="{FF2B5EF4-FFF2-40B4-BE49-F238E27FC236}">
                <a16:creationId xmlns:a16="http://schemas.microsoft.com/office/drawing/2014/main" id="{2E8E9A4C-F2EC-4F87-B4AB-4159C1FF3CD4}"/>
              </a:ext>
            </a:extLst>
          </p:cNvPr>
          <p:cNvPicPr>
            <a:picLocks noChangeAspect="1"/>
          </p:cNvPicPr>
          <p:nvPr/>
        </p:nvPicPr>
        <p:blipFill>
          <a:blip r:embed="rId7"/>
          <a:stretch>
            <a:fillRect/>
          </a:stretch>
        </p:blipFill>
        <p:spPr>
          <a:xfrm>
            <a:off x="7126978" y="2681082"/>
            <a:ext cx="416785" cy="3567318"/>
          </a:xfrm>
          <a:prstGeom prst="rect">
            <a:avLst/>
          </a:prstGeom>
        </p:spPr>
      </p:pic>
      <p:sp>
        <p:nvSpPr>
          <p:cNvPr id="23" name="Footer Placeholder 4">
            <a:extLst>
              <a:ext uri="{FF2B5EF4-FFF2-40B4-BE49-F238E27FC236}">
                <a16:creationId xmlns:a16="http://schemas.microsoft.com/office/drawing/2014/main" id="{96B6C67B-C748-46B0-BB60-F200512D4B11}"/>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112213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09152412-6EF0-4990-AE90-C1B2140D92B0}"/>
              </a:ext>
            </a:extLst>
          </p:cNvPr>
          <p:cNvSpPr/>
          <p:nvPr/>
        </p:nvSpPr>
        <p:spPr>
          <a:xfrm>
            <a:off x="0" y="931261"/>
            <a:ext cx="9342120" cy="685800"/>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SG"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E1F4EEDC-65B7-4858-9423-9D058BF8A354}"/>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467731C-4545-4E5F-8E57-BA81451D1707}"/>
              </a:ext>
            </a:extLst>
          </p:cNvPr>
          <p:cNvPicPr>
            <a:picLocks noChangeAspect="1"/>
          </p:cNvPicPr>
          <p:nvPr/>
        </p:nvPicPr>
        <p:blipFill>
          <a:blip r:embed="rId3"/>
          <a:stretch>
            <a:fillRect/>
          </a:stretch>
        </p:blipFill>
        <p:spPr>
          <a:xfrm>
            <a:off x="228600" y="3389"/>
            <a:ext cx="11046909" cy="1121761"/>
          </a:xfrm>
          <a:prstGeom prst="rect">
            <a:avLst/>
          </a:prstGeom>
        </p:spPr>
      </p:pic>
      <p:sp>
        <p:nvSpPr>
          <p:cNvPr id="7" name="Title 5">
            <a:extLst>
              <a:ext uri="{FF2B5EF4-FFF2-40B4-BE49-F238E27FC236}">
                <a16:creationId xmlns:a16="http://schemas.microsoft.com/office/drawing/2014/main" id="{4957536C-15E9-4AC4-BA32-610865DEA3FC}"/>
              </a:ext>
            </a:extLst>
          </p:cNvPr>
          <p:cNvSpPr>
            <a:spLocks noGrp="1"/>
          </p:cNvSpPr>
          <p:nvPr>
            <p:ph type="title"/>
          </p:nvPr>
        </p:nvSpPr>
        <p:spPr>
          <a:xfrm>
            <a:off x="514690" y="927688"/>
            <a:ext cx="9924710" cy="668132"/>
          </a:xfrm>
        </p:spPr>
        <p:txBody>
          <a:bodyPr>
            <a:normAutofit/>
          </a:bodyPr>
          <a:lstStyle/>
          <a:p>
            <a:r>
              <a:rPr lang="en-US" sz="2700" b="1" dirty="0">
                <a:solidFill>
                  <a:srgbClr val="4472C4">
                    <a:lumMod val="75000"/>
                  </a:srgbClr>
                </a:solidFill>
                <a:latin typeface="Candara" panose="020E0502030303020204" pitchFamily="34" charset="0"/>
                <a:ea typeface="+mn-ea"/>
                <a:cs typeface="+mn-cs"/>
              </a:rPr>
              <a:t>Implementation timeline</a:t>
            </a:r>
            <a:endParaRPr lang="en-SG" sz="2700" b="1" dirty="0">
              <a:solidFill>
                <a:srgbClr val="4472C4">
                  <a:lumMod val="75000"/>
                </a:srgbClr>
              </a:solidFill>
              <a:latin typeface="Candara" panose="020E0502030303020204" pitchFamily="34" charset="0"/>
              <a:ea typeface="+mn-ea"/>
              <a:cs typeface="+mn-cs"/>
            </a:endParaRPr>
          </a:p>
        </p:txBody>
      </p:sp>
      <p:graphicFrame>
        <p:nvGraphicFramePr>
          <p:cNvPr id="8" name="Table 7">
            <a:extLst>
              <a:ext uri="{FF2B5EF4-FFF2-40B4-BE49-F238E27FC236}">
                <a16:creationId xmlns:a16="http://schemas.microsoft.com/office/drawing/2014/main" id="{A95874DE-94A1-409C-A27C-9A50ABB2AC7C}"/>
              </a:ext>
            </a:extLst>
          </p:cNvPr>
          <p:cNvGraphicFramePr>
            <a:graphicFrameLocks noGrp="1"/>
          </p:cNvGraphicFramePr>
          <p:nvPr>
            <p:extLst>
              <p:ext uri="{D42A27DB-BD31-4B8C-83A1-F6EECF244321}">
                <p14:modId xmlns:p14="http://schemas.microsoft.com/office/powerpoint/2010/main" val="3325115916"/>
              </p:ext>
            </p:extLst>
          </p:nvPr>
        </p:nvGraphicFramePr>
        <p:xfrm>
          <a:off x="267745" y="1819570"/>
          <a:ext cx="11656508" cy="4638630"/>
        </p:xfrm>
        <a:graphic>
          <a:graphicData uri="http://schemas.openxmlformats.org/drawingml/2006/table">
            <a:tbl>
              <a:tblPr firstRow="1" bandRow="1">
                <a:tableStyleId>{7DF18680-E054-41AD-8BC1-D1AEF772440D}</a:tableStyleId>
              </a:tblPr>
              <a:tblGrid>
                <a:gridCol w="2734545">
                  <a:extLst>
                    <a:ext uri="{9D8B030D-6E8A-4147-A177-3AD203B41FA5}">
                      <a16:colId xmlns:a16="http://schemas.microsoft.com/office/drawing/2014/main" val="944398640"/>
                    </a:ext>
                  </a:extLst>
                </a:gridCol>
                <a:gridCol w="2937852">
                  <a:extLst>
                    <a:ext uri="{9D8B030D-6E8A-4147-A177-3AD203B41FA5}">
                      <a16:colId xmlns:a16="http://schemas.microsoft.com/office/drawing/2014/main" val="2752656391"/>
                    </a:ext>
                  </a:extLst>
                </a:gridCol>
                <a:gridCol w="3002896">
                  <a:extLst>
                    <a:ext uri="{9D8B030D-6E8A-4147-A177-3AD203B41FA5}">
                      <a16:colId xmlns:a16="http://schemas.microsoft.com/office/drawing/2014/main" val="2825021835"/>
                    </a:ext>
                  </a:extLst>
                </a:gridCol>
                <a:gridCol w="2981215">
                  <a:extLst>
                    <a:ext uri="{9D8B030D-6E8A-4147-A177-3AD203B41FA5}">
                      <a16:colId xmlns:a16="http://schemas.microsoft.com/office/drawing/2014/main" val="624114037"/>
                    </a:ext>
                  </a:extLst>
                </a:gridCol>
              </a:tblGrid>
              <a:tr h="424760">
                <a:tc>
                  <a:txBody>
                    <a:bodyPr/>
                    <a:lstStyle/>
                    <a:p>
                      <a:pPr algn="ctr"/>
                      <a:r>
                        <a:rPr lang="en-US" sz="1800" dirty="0">
                          <a:solidFill>
                            <a:schemeClr val="bg2"/>
                          </a:solidFill>
                          <a:latin typeface="Segoe UI" panose="020B0502040204020203" pitchFamily="34" charset="0"/>
                          <a:cs typeface="Segoe UI" panose="020B0502040204020203" pitchFamily="34" charset="0"/>
                        </a:rPr>
                        <a:t>2019 &gt; CREATE</a:t>
                      </a:r>
                      <a:endParaRPr lang="en-SG" sz="1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75000"/>
                      </a:schemeClr>
                    </a:solidFill>
                  </a:tcPr>
                </a:tc>
                <a:tc>
                  <a:txBody>
                    <a:bodyPr/>
                    <a:lstStyle/>
                    <a:p>
                      <a:pPr algn="ctr"/>
                      <a:r>
                        <a:rPr lang="en-US" sz="1800" dirty="0">
                          <a:solidFill>
                            <a:srgbClr val="FFFFCC"/>
                          </a:solidFill>
                          <a:latin typeface="Segoe UI" panose="020B0502040204020203" pitchFamily="34" charset="0"/>
                          <a:cs typeface="Segoe UI" panose="020B0502040204020203" pitchFamily="34" charset="0"/>
                        </a:rPr>
                        <a:t>2020 &gt; LAUNCH</a:t>
                      </a:r>
                      <a:endParaRPr lang="en-SG" sz="1800" dirty="0">
                        <a:solidFill>
                          <a:srgbClr val="FFFFCC"/>
                        </a:solidFill>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75000"/>
                      </a:schemeClr>
                    </a:solidFill>
                  </a:tcPr>
                </a:tc>
                <a:tc>
                  <a:txBody>
                    <a:bodyPr/>
                    <a:lstStyle/>
                    <a:p>
                      <a:pPr algn="ctr"/>
                      <a:r>
                        <a:rPr lang="en-US" sz="1800" dirty="0">
                          <a:solidFill>
                            <a:schemeClr val="bg2"/>
                          </a:solidFill>
                          <a:latin typeface="Segoe UI" panose="020B0502040204020203" pitchFamily="34" charset="0"/>
                          <a:cs typeface="Segoe UI" panose="020B0502040204020203" pitchFamily="34" charset="0"/>
                        </a:rPr>
                        <a:t>2021 &gt; TRANSIT</a:t>
                      </a:r>
                      <a:endParaRPr lang="en-SG" sz="1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75000"/>
                      </a:schemeClr>
                    </a:solidFill>
                  </a:tcPr>
                </a:tc>
                <a:tc>
                  <a:txBody>
                    <a:bodyPr/>
                    <a:lstStyle/>
                    <a:p>
                      <a:pPr algn="ctr"/>
                      <a:r>
                        <a:rPr lang="en-US" sz="1800" dirty="0">
                          <a:solidFill>
                            <a:schemeClr val="bg2"/>
                          </a:solidFill>
                          <a:latin typeface="Segoe UI" panose="020B0502040204020203" pitchFamily="34" charset="0"/>
                          <a:ea typeface="Segoe UI" panose="020B0502040204020203" pitchFamily="34" charset="0"/>
                          <a:cs typeface="Segoe UI" panose="020B0502040204020203" pitchFamily="34" charset="0"/>
                        </a:rPr>
                        <a:t>2022 &gt; REVIEW</a:t>
                      </a:r>
                      <a:endParaRPr lang="en-SG" sz="1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75000"/>
                      </a:schemeClr>
                    </a:solidFill>
                  </a:tcPr>
                </a:tc>
                <a:extLst>
                  <a:ext uri="{0D108BD9-81ED-4DB2-BD59-A6C34878D82A}">
                    <a16:rowId xmlns:a16="http://schemas.microsoft.com/office/drawing/2014/main" val="3178564315"/>
                  </a:ext>
                </a:extLst>
              </a:tr>
              <a:tr h="2901413">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baseline="0" dirty="0">
                          <a:solidFill>
                            <a:schemeClr val="accent6">
                              <a:lumMod val="50000"/>
                            </a:schemeClr>
                          </a:solidFill>
                          <a:latin typeface="Segoe UI" panose="020B0502040204020203" pitchFamily="34" charset="0"/>
                          <a:cs typeface="Segoe UI" panose="020B0502040204020203" pitchFamily="34" charset="0"/>
                        </a:rPr>
                        <a:t>Consulting and developing the framework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baseline="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aseline="0" dirty="0">
                          <a:latin typeface="Segoe UI" panose="020B0502040204020203" pitchFamily="34" charset="0"/>
                          <a:cs typeface="Segoe UI" panose="020B0502040204020203" pitchFamily="34" charset="0"/>
                        </a:rPr>
                        <a:t>Review of APF implementation by HMDP VE Prof Michael Dooley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aseline="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Development of foundation level competency standards</a:t>
                      </a:r>
                    </a:p>
                    <a:p>
                      <a:pPr marL="285750" lvl="0" indent="-285750">
                        <a:buFont typeface="Wingdings" panose="05000000000000000000" pitchFamily="2" charset="2"/>
                        <a:buChar char="§"/>
                      </a:pPr>
                      <a:endParaRPr lang="en-US" sz="160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Consultation with SPC council members and education leads across clusters</a:t>
                      </a:r>
                    </a:p>
                    <a:p>
                      <a:pPr marL="0" indent="0">
                        <a:buFont typeface="Wingdings" panose="05000000000000000000" pitchFamily="2" charset="2"/>
                        <a:buNone/>
                      </a:pPr>
                      <a:endParaRPr lang="en-SG" sz="1600" dirty="0">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20000"/>
                        <a:lumOff val="80000"/>
                      </a:schemeClr>
                    </a:solidFill>
                  </a:tcPr>
                </a:tc>
                <a:tc>
                  <a:txBody>
                    <a:bodyPr/>
                    <a:lstStyle/>
                    <a:p>
                      <a:pPr marL="0" lvl="0" indent="0" algn="ctr">
                        <a:buFont typeface="Wingdings" panose="05000000000000000000" pitchFamily="2" charset="2"/>
                        <a:buNone/>
                      </a:pPr>
                      <a:r>
                        <a:rPr lang="en-US" sz="1600" b="1" dirty="0">
                          <a:solidFill>
                            <a:schemeClr val="accent6">
                              <a:lumMod val="50000"/>
                            </a:schemeClr>
                          </a:solidFill>
                          <a:latin typeface="Segoe UI" panose="020B0502040204020203" pitchFamily="34" charset="0"/>
                          <a:cs typeface="Segoe UI" panose="020B0502040204020203" pitchFamily="34" charset="0"/>
                        </a:rPr>
                        <a:t>Introducing the DFP</a:t>
                      </a:r>
                    </a:p>
                    <a:p>
                      <a:pPr marL="0" lvl="0" indent="0">
                        <a:buFont typeface="Wingdings" panose="05000000000000000000" pitchFamily="2" charset="2"/>
                        <a:buNone/>
                      </a:pPr>
                      <a:endParaRPr lang="en-US" sz="1600" b="1" dirty="0">
                        <a:latin typeface="Segoe UI" panose="020B0502040204020203" pitchFamily="34" charset="0"/>
                        <a:cs typeface="Segoe UI" panose="020B0502040204020203" pitchFamily="34" charset="0"/>
                      </a:endParaRPr>
                    </a:p>
                    <a:p>
                      <a:pPr marL="0" lvl="0" indent="0">
                        <a:buFont typeface="Wingdings" panose="05000000000000000000" pitchFamily="2" charset="2"/>
                        <a:buNone/>
                      </a:pPr>
                      <a:endParaRPr lang="en-US" sz="1600" b="1"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b="0" dirty="0">
                          <a:latin typeface="Segoe UI" panose="020B0502040204020203" pitchFamily="34" charset="0"/>
                          <a:cs typeface="Segoe UI" panose="020B0502040204020203" pitchFamily="34" charset="0"/>
                        </a:rPr>
                        <a:t>Consultation with education leads across sectors</a:t>
                      </a:r>
                    </a:p>
                    <a:p>
                      <a:pPr marL="285750" lvl="0" indent="-285750">
                        <a:buFont typeface="Wingdings" panose="05000000000000000000" pitchFamily="2" charset="2"/>
                        <a:buChar char="§"/>
                      </a:pPr>
                      <a:endParaRPr lang="en-US" sz="1600" b="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b="0" dirty="0">
                          <a:latin typeface="Segoe UI" panose="020B0502040204020203" pitchFamily="34" charset="0"/>
                          <a:cs typeface="Segoe UI" panose="020B0502040204020203" pitchFamily="34" charset="0"/>
                        </a:rPr>
                        <a:t>Launch Development Framework for Pharmacists (DFP) in May 2020</a:t>
                      </a:r>
                    </a:p>
                    <a:p>
                      <a:pPr marL="285750" lvl="0" indent="-285750">
                        <a:buFont typeface="Wingdings" panose="05000000000000000000" pitchFamily="2" charset="2"/>
                        <a:buChar char="§"/>
                      </a:pPr>
                      <a:endParaRPr lang="en-US" sz="160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Conduct APF surveys</a:t>
                      </a:r>
                      <a:endParaRPr lang="en-SG" sz="16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20000"/>
                        <a:lumOff val="80000"/>
                      </a:schemeClr>
                    </a:solidFill>
                  </a:tcPr>
                </a:tc>
                <a:tc>
                  <a:txBody>
                    <a:bodyPr/>
                    <a:lstStyle/>
                    <a:p>
                      <a:pPr marL="0" lvl="0" indent="0" algn="ctr">
                        <a:buFont typeface="Wingdings" panose="05000000000000000000" pitchFamily="2" charset="2"/>
                        <a:buNone/>
                      </a:pPr>
                      <a:r>
                        <a:rPr lang="en-US" sz="1600" b="1" dirty="0">
                          <a:solidFill>
                            <a:schemeClr val="accent6">
                              <a:lumMod val="50000"/>
                            </a:schemeClr>
                          </a:solidFill>
                          <a:latin typeface="Segoe UI" panose="020B0502040204020203" pitchFamily="34" charset="0"/>
                          <a:cs typeface="Segoe UI" panose="020B0502040204020203" pitchFamily="34" charset="0"/>
                        </a:rPr>
                        <a:t>Clarifying the vision of success</a:t>
                      </a:r>
                    </a:p>
                    <a:p>
                      <a:pPr marL="0" lvl="0" indent="0">
                        <a:buFont typeface="Wingdings" panose="05000000000000000000" pitchFamily="2" charset="2"/>
                        <a:buNone/>
                      </a:pPr>
                      <a:endParaRPr lang="en-US" sz="1600" b="0" dirty="0">
                        <a:latin typeface="Segoe UI" panose="020B0502040204020203" pitchFamily="34" charset="0"/>
                        <a:cs typeface="Segoe UI" panose="020B0502040204020203" pitchFamily="34" charset="0"/>
                      </a:endParaRPr>
                    </a:p>
                    <a:p>
                      <a:pPr marL="0" lvl="0" indent="0">
                        <a:buFont typeface="Wingdings" panose="05000000000000000000" pitchFamily="2" charset="2"/>
                        <a:buNone/>
                      </a:pPr>
                      <a:endParaRPr lang="en-US" sz="1600" b="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b="0" dirty="0">
                          <a:latin typeface="Segoe UI" panose="020B0502040204020203" pitchFamily="34" charset="0"/>
                          <a:cs typeface="Segoe UI" panose="020B0502040204020203" pitchFamily="34" charset="0"/>
                        </a:rPr>
                        <a:t>Engagement with pharmacy </a:t>
                      </a:r>
                      <a:r>
                        <a:rPr lang="en-US" sz="1600" dirty="0">
                          <a:latin typeface="Segoe UI" panose="020B0502040204020203" pitchFamily="34" charset="0"/>
                          <a:cs typeface="Segoe UI" panose="020B0502040204020203" pitchFamily="34" charset="0"/>
                        </a:rPr>
                        <a:t>workforce and relevant stakeholders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aseline="0" dirty="0">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SG" sz="1600" kern="1200" dirty="0">
                          <a:solidFill>
                            <a:schemeClr val="dk1"/>
                          </a:solidFill>
                          <a:latin typeface="Segoe UI" panose="020B0502040204020203" pitchFamily="34" charset="0"/>
                          <a:ea typeface="+mn-ea"/>
                          <a:cs typeface="Segoe UI" panose="020B0502040204020203" pitchFamily="34" charset="0"/>
                        </a:rPr>
                        <a:t>Portfolio training workshops and consultations for institutions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aseline="0" dirty="0">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Segoe UI" panose="020B0502040204020203" pitchFamily="34" charset="0"/>
                          <a:cs typeface="Segoe UI" panose="020B0502040204020203" pitchFamily="34" charset="0"/>
                        </a:rPr>
                        <a:t>Launch Portfolio Toolkit V2.0</a:t>
                      </a:r>
                      <a:endParaRPr lang="en-SG" sz="1600" dirty="0">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60000"/>
                        <a:lumOff val="40000"/>
                      </a:schemeClr>
                    </a:solidFill>
                  </a:tcPr>
                </a:tc>
                <a:tc>
                  <a:txBody>
                    <a:bodyPr/>
                    <a:lstStyle/>
                    <a:p>
                      <a:pPr marL="0" lvl="0" indent="0" algn="ctr">
                        <a:buFont typeface="Wingdings" panose="05000000000000000000" pitchFamily="2" charset="2"/>
                        <a:buNone/>
                      </a:pPr>
                      <a:r>
                        <a:rPr lang="en-US" sz="1600" b="1" dirty="0" err="1">
                          <a:solidFill>
                            <a:schemeClr val="accent6">
                              <a:lumMod val="50000"/>
                            </a:schemeClr>
                          </a:solidFill>
                          <a:latin typeface="Segoe UI" panose="020B0502040204020203" pitchFamily="34" charset="0"/>
                          <a:cs typeface="Segoe UI" panose="020B0502040204020203" pitchFamily="34" charset="0"/>
                        </a:rPr>
                        <a:t>Formalising</a:t>
                      </a:r>
                      <a:r>
                        <a:rPr lang="en-US" sz="1600" b="1" dirty="0">
                          <a:solidFill>
                            <a:schemeClr val="accent6">
                              <a:lumMod val="50000"/>
                            </a:schemeClr>
                          </a:solidFill>
                          <a:latin typeface="Segoe UI" panose="020B0502040204020203" pitchFamily="34" charset="0"/>
                          <a:cs typeface="Segoe UI" panose="020B0502040204020203" pitchFamily="34" charset="0"/>
                        </a:rPr>
                        <a:t> the DFP and charting the next phase</a:t>
                      </a:r>
                      <a:endParaRPr lang="en-US" sz="1600" dirty="0">
                        <a:solidFill>
                          <a:schemeClr val="accent6">
                            <a:lumMod val="50000"/>
                          </a:schemeClr>
                        </a:solidFill>
                        <a:latin typeface="Segoe UI" panose="020B0502040204020203" pitchFamily="34" charset="0"/>
                        <a:cs typeface="Segoe UI" panose="020B0502040204020203" pitchFamily="34" charset="0"/>
                      </a:endParaRPr>
                    </a:p>
                    <a:p>
                      <a:pPr marL="0" lvl="0" indent="0">
                        <a:buFont typeface="Wingdings" panose="05000000000000000000" pitchFamily="2" charset="2"/>
                        <a:buNone/>
                      </a:pPr>
                      <a:endParaRPr lang="en-US" sz="160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Continued engagements with pharmacy workforce and relevant stakeholders</a:t>
                      </a:r>
                    </a:p>
                    <a:p>
                      <a:pPr marL="285750" lvl="0" indent="-285750">
                        <a:buFont typeface="Wingdings" panose="05000000000000000000" pitchFamily="2" charset="2"/>
                        <a:buChar char="§"/>
                      </a:pPr>
                      <a:endParaRPr lang="en-US" sz="1600" dirty="0">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dirty="0">
                          <a:latin typeface="Segoe UI" panose="020B0502040204020203" pitchFamily="34" charset="0"/>
                          <a:ea typeface="Segoe UI" panose="020B0502040204020203" pitchFamily="34" charset="0"/>
                          <a:cs typeface="Segoe UI" panose="020B0502040204020203" pitchFamily="34" charset="0"/>
                        </a:rPr>
                        <a:t>Review of DFP </a:t>
                      </a:r>
                      <a:r>
                        <a:rPr lang="en-US" sz="1600" dirty="0">
                          <a:latin typeface="Segoe UI" panose="020B0502040204020203" pitchFamily="34" charset="0"/>
                          <a:ea typeface="Segoe UI" panose="020B0502040204020203" pitchFamily="34" charset="0"/>
                          <a:cs typeface="Segoe UI" panose="020B0502040204020203" pitchFamily="34" charset="0"/>
                        </a:rPr>
                        <a:t>implementation and CPD readiness (with SPC/NUS)</a:t>
                      </a:r>
                      <a:endParaRPr lang="en-US" sz="1600" dirty="0">
                        <a:latin typeface="Segoe UI" panose="020B0502040204020203" pitchFamily="34" charset="0"/>
                        <a:cs typeface="Segoe UI" panose="020B0502040204020203" pitchFamily="34" charset="0"/>
                      </a:endParaRPr>
                    </a:p>
                    <a:p>
                      <a:pPr marL="285750" lvl="0" indent="-285750">
                        <a:buFont typeface="Wingdings" panose="05000000000000000000" pitchFamily="2" charset="2"/>
                        <a:buChar char="§"/>
                      </a:pPr>
                      <a:endParaRPr lang="en-US" sz="1600" baseline="0" dirty="0">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Segoe UI" panose="020B0502040204020203" pitchFamily="34" charset="0"/>
                          <a:ea typeface="Segoe UI" panose="020B0502040204020203" pitchFamily="34" charset="0"/>
                          <a:cs typeface="Segoe UI" panose="020B0502040204020203" pitchFamily="34" charset="0"/>
                        </a:rPr>
                        <a:t>End of transitional  implementation phase of DFP</a:t>
                      </a:r>
                      <a:endParaRPr lang="en-SG" sz="1600" dirty="0">
                        <a:latin typeface="Segoe UI" panose="020B0502040204020203" pitchFamily="34" charset="0"/>
                        <a:ea typeface="Segoe UI" panose="020B0502040204020203" pitchFamily="34" charset="0"/>
                        <a:cs typeface="Segoe UI" panose="020B0502040204020203" pitchFamily="34" charset="0"/>
                      </a:endParaRPr>
                    </a:p>
                  </a:txBody>
                  <a:tcPr marL="68590" marR="68590" marT="34295" marB="34295">
                    <a:solidFill>
                      <a:schemeClr val="accent5">
                        <a:lumMod val="20000"/>
                        <a:lumOff val="80000"/>
                      </a:schemeClr>
                    </a:solidFill>
                  </a:tcPr>
                </a:tc>
                <a:extLst>
                  <a:ext uri="{0D108BD9-81ED-4DB2-BD59-A6C34878D82A}">
                    <a16:rowId xmlns:a16="http://schemas.microsoft.com/office/drawing/2014/main" val="1046241730"/>
                  </a:ext>
                </a:extLst>
              </a:tr>
            </a:tbl>
          </a:graphicData>
        </a:graphic>
      </p:graphicFrame>
      <p:sp>
        <p:nvSpPr>
          <p:cNvPr id="10" name="Footer Placeholder 4">
            <a:extLst>
              <a:ext uri="{FF2B5EF4-FFF2-40B4-BE49-F238E27FC236}">
                <a16:creationId xmlns:a16="http://schemas.microsoft.com/office/drawing/2014/main" id="{C82A723A-ED30-479B-B64C-628044FABC60}"/>
              </a:ext>
            </a:extLst>
          </p:cNvPr>
          <p:cNvSpPr txBox="1">
            <a:spLocks/>
          </p:cNvSpPr>
          <p:nvPr/>
        </p:nvSpPr>
        <p:spPr>
          <a:xfrm>
            <a:off x="1944254" y="6477000"/>
            <a:ext cx="8303491" cy="377611"/>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000" i="1" dirty="0">
                <a:solidFill>
                  <a:schemeClr val="tx1">
                    <a:lumMod val="65000"/>
                    <a:lumOff val="35000"/>
                  </a:schemeClr>
                </a:solidFill>
              </a:rPr>
              <a:t> Introduction to Development Framework for Pharmacists</a:t>
            </a:r>
            <a:r>
              <a:rPr lang="en-SG" sz="1000" dirty="0">
                <a:solidFill>
                  <a:schemeClr val="tx1">
                    <a:lumMod val="65000"/>
                    <a:lumOff val="35000"/>
                  </a:schemeClr>
                </a:solidFill>
              </a:rPr>
              <a:t>. Copyright © Ministry of Health, Singapore (2021). Version 1.0: June 2021</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383009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63C8EA-83A9-492F-8AAD-10C896AB0086}"/>
              </a:ext>
            </a:extLst>
          </p:cNvPr>
          <p:cNvSpPr/>
          <p:nvPr/>
        </p:nvSpPr>
        <p:spPr>
          <a:xfrm>
            <a:off x="0" y="0"/>
            <a:ext cx="12192000" cy="6858000"/>
          </a:xfrm>
          <a:prstGeom prst="rect">
            <a:avLst/>
          </a:prstGeom>
          <a:noFill/>
          <a:ln w="1016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3EB3DBBB-EA15-48AE-8D35-347DBE5DB041}"/>
              </a:ext>
            </a:extLst>
          </p:cNvPr>
          <p:cNvSpPr txBox="1">
            <a:spLocks/>
          </p:cNvSpPr>
          <p:nvPr/>
        </p:nvSpPr>
        <p:spPr>
          <a:xfrm>
            <a:off x="762000" y="2362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7030A0"/>
                </a:solidFill>
                <a:effectLst>
                  <a:outerShdw blurRad="38100" dist="38100" dir="2700000" algn="tl">
                    <a:srgbClr val="000000">
                      <a:alpha val="43137"/>
                    </a:srgbClr>
                  </a:outerShdw>
                </a:effectLst>
                <a:latin typeface="Candara" panose="020E0502030303020204" pitchFamily="34" charset="0"/>
              </a:rPr>
              <a:t>THANK YOU!</a:t>
            </a:r>
            <a:endParaRPr lang="en-SG" dirty="0">
              <a:solidFill>
                <a:srgbClr val="7030A0"/>
              </a:solidFill>
              <a:effectLst>
                <a:outerShdw blurRad="38100" dist="38100" dir="2700000" algn="tl">
                  <a:srgbClr val="000000">
                    <a:alpha val="43137"/>
                  </a:srgbClr>
                </a:outerShdw>
              </a:effectLst>
              <a:latin typeface="Candara" panose="020E0502030303020204" pitchFamily="34" charset="0"/>
            </a:endParaRPr>
          </a:p>
        </p:txBody>
      </p:sp>
      <p:sp>
        <p:nvSpPr>
          <p:cNvPr id="6" name="Content Placeholder 2">
            <a:extLst>
              <a:ext uri="{FF2B5EF4-FFF2-40B4-BE49-F238E27FC236}">
                <a16:creationId xmlns:a16="http://schemas.microsoft.com/office/drawing/2014/main" id="{B424F33E-517D-4A30-B503-50B1D3F04875}"/>
              </a:ext>
            </a:extLst>
          </p:cNvPr>
          <p:cNvSpPr>
            <a:spLocks noGrp="1"/>
          </p:cNvSpPr>
          <p:nvPr>
            <p:ph idx="1"/>
          </p:nvPr>
        </p:nvSpPr>
        <p:spPr>
          <a:xfrm>
            <a:off x="609600" y="5181600"/>
            <a:ext cx="10515600" cy="1476375"/>
          </a:xfrm>
        </p:spPr>
        <p:txBody>
          <a:bodyPr>
            <a:normAutofit/>
          </a:bodyPr>
          <a:lstStyle/>
          <a:p>
            <a:pPr marL="0" indent="0">
              <a:buNone/>
            </a:pPr>
            <a:r>
              <a:rPr lang="en-US" sz="2000" dirty="0"/>
              <a:t>We hope that you find this information useful for communication on the Development Framework for Pharmacists.</a:t>
            </a:r>
          </a:p>
          <a:p>
            <a:pPr marL="0" indent="0">
              <a:buNone/>
            </a:pPr>
            <a:r>
              <a:rPr lang="en-US" sz="2000" dirty="0"/>
              <a:t>For queries and feedback, connect with us at </a:t>
            </a:r>
            <a:r>
              <a:rPr lang="en-US" sz="2000" u="sng" dirty="0">
                <a:solidFill>
                  <a:schemeClr val="accent6">
                    <a:lumMod val="50000"/>
                  </a:schemeClr>
                </a:solidFill>
                <a:hlinkClick r:id="rId2">
                  <a:extLst>
                    <a:ext uri="{A12FA001-AC4F-418D-AE19-62706E023703}">
                      <ahyp:hlinkClr xmlns:ahyp="http://schemas.microsoft.com/office/drawing/2018/hyperlinkcolor" val="tx"/>
                    </a:ext>
                  </a:extLst>
                </a:hlinkClick>
              </a:rPr>
              <a:t>go.gov.sg/</a:t>
            </a:r>
            <a:r>
              <a:rPr lang="en-US" sz="2000" u="sng" dirty="0" err="1">
                <a:solidFill>
                  <a:schemeClr val="accent6">
                    <a:lumMod val="50000"/>
                  </a:schemeClr>
                </a:solidFill>
                <a:hlinkClick r:id="rId2">
                  <a:extLst>
                    <a:ext uri="{A12FA001-AC4F-418D-AE19-62706E023703}">
                      <ahyp:hlinkClr xmlns:ahyp="http://schemas.microsoft.com/office/drawing/2018/hyperlinkcolor" val="tx"/>
                    </a:ext>
                  </a:extLst>
                </a:hlinkClick>
              </a:rPr>
              <a:t>cpo-moh</a:t>
            </a:r>
            <a:r>
              <a:rPr lang="en-US" sz="2000" u="sng" dirty="0">
                <a:solidFill>
                  <a:schemeClr val="accent6">
                    <a:lumMod val="50000"/>
                  </a:schemeClr>
                </a:solidFill>
                <a:hlinkClick r:id="rId2">
                  <a:extLst>
                    <a:ext uri="{A12FA001-AC4F-418D-AE19-62706E023703}">
                      <ahyp:hlinkClr xmlns:ahyp="http://schemas.microsoft.com/office/drawing/2018/hyperlinkcolor" val="tx"/>
                    </a:ext>
                  </a:extLst>
                </a:hlinkClick>
              </a:rPr>
              <a:t> </a:t>
            </a:r>
            <a:endParaRPr lang="en-SG" sz="2000" u="sng" dirty="0">
              <a:solidFill>
                <a:schemeClr val="accent6">
                  <a:lumMod val="50000"/>
                </a:schemeClr>
              </a:solidFill>
            </a:endParaRPr>
          </a:p>
        </p:txBody>
      </p:sp>
    </p:spTree>
    <p:extLst>
      <p:ext uri="{BB962C8B-B14F-4D97-AF65-F5344CB8AC3E}">
        <p14:creationId xmlns:p14="http://schemas.microsoft.com/office/powerpoint/2010/main" val="170634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2448</TotalTime>
  <Words>2051</Words>
  <Application>Microsoft Office PowerPoint</Application>
  <PresentationFormat>Widescreen</PresentationFormat>
  <Paragraphs>194</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vt:lpstr>
      <vt:lpstr>Candara</vt:lpstr>
      <vt:lpstr>Segoe UI</vt:lpstr>
      <vt:lpstr>Wingdings</vt:lpstr>
      <vt:lpstr>Office Theme</vt:lpstr>
      <vt:lpstr>1_Office Theme</vt:lpstr>
      <vt:lpstr>PowerPoint Presentation</vt:lpstr>
      <vt:lpstr>PowerPoint Presentation</vt:lpstr>
      <vt:lpstr>Development Framework for Pharmacists (DFP)</vt:lpstr>
      <vt:lpstr>PowerPoint Presentation</vt:lpstr>
      <vt:lpstr>PowerPoint Presentation</vt:lpstr>
      <vt:lpstr>PowerPoint Presentation</vt:lpstr>
      <vt:lpstr>Continuum of Competency towards 8 key roles</vt:lpstr>
      <vt:lpstr>Implementation 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 Hui Shin</dc:creator>
  <cp:lastModifiedBy>Carolyn CC HO (MOH)</cp:lastModifiedBy>
  <cp:revision>60</cp:revision>
  <dcterms:created xsi:type="dcterms:W3CDTF">2018-09-26T02:03:07Z</dcterms:created>
  <dcterms:modified xsi:type="dcterms:W3CDTF">2021-06-25T01:45:08Z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9331f7-95a2-472a-92bc-d73219eb516b_Enabled">
    <vt:lpwstr>True</vt:lpwstr>
  </property>
  <property fmtid="{D5CDD505-2E9C-101B-9397-08002B2CF9AE}" pid="3" name="MSIP_Label_3f9331f7-95a2-472a-92bc-d73219eb516b_SiteId">
    <vt:lpwstr>0b11c524-9a1c-4e1b-84cb-6336aefc2243</vt:lpwstr>
  </property>
  <property fmtid="{D5CDD505-2E9C-101B-9397-08002B2CF9AE}" pid="4" name="MSIP_Label_3f9331f7-95a2-472a-92bc-d73219eb516b_Owner">
    <vt:lpwstr>Carolyn_CC_HO@moh.gov.sg</vt:lpwstr>
  </property>
  <property fmtid="{D5CDD505-2E9C-101B-9397-08002B2CF9AE}" pid="5" name="MSIP_Label_3f9331f7-95a2-472a-92bc-d73219eb516b_SetDate">
    <vt:lpwstr>2020-11-04T09:51:22.0129540Z</vt:lpwstr>
  </property>
  <property fmtid="{D5CDD505-2E9C-101B-9397-08002B2CF9AE}" pid="6" name="MSIP_Label_3f9331f7-95a2-472a-92bc-d73219eb516b_Name">
    <vt:lpwstr>CONFIDENTIAL</vt:lpwstr>
  </property>
  <property fmtid="{D5CDD505-2E9C-101B-9397-08002B2CF9AE}" pid="7" name="MSIP_Label_3f9331f7-95a2-472a-92bc-d73219eb516b_Application">
    <vt:lpwstr>Microsoft Azure Information Protection</vt:lpwstr>
  </property>
  <property fmtid="{D5CDD505-2E9C-101B-9397-08002B2CF9AE}" pid="8" name="MSIP_Label_3f9331f7-95a2-472a-92bc-d73219eb516b_ActionId">
    <vt:lpwstr>2d0a3d2d-a435-4d17-a422-b2c8de7a64f1</vt:lpwstr>
  </property>
  <property fmtid="{D5CDD505-2E9C-101B-9397-08002B2CF9AE}" pid="9" name="MSIP_Label_3f9331f7-95a2-472a-92bc-d73219eb516b_Extended_MSFT_Method">
    <vt:lpwstr>Automatic</vt:lpwstr>
  </property>
  <property fmtid="{D5CDD505-2E9C-101B-9397-08002B2CF9AE}" pid="10" name="MSIP_Label_4f288355-fb4c-44cd-b9ca-40cfc2aee5f8_Enabled">
    <vt:lpwstr>True</vt:lpwstr>
  </property>
  <property fmtid="{D5CDD505-2E9C-101B-9397-08002B2CF9AE}" pid="11" name="MSIP_Label_4f288355-fb4c-44cd-b9ca-40cfc2aee5f8_SiteId">
    <vt:lpwstr>0b11c524-9a1c-4e1b-84cb-6336aefc2243</vt:lpwstr>
  </property>
  <property fmtid="{D5CDD505-2E9C-101B-9397-08002B2CF9AE}" pid="12" name="MSIP_Label_4f288355-fb4c-44cd-b9ca-40cfc2aee5f8_Owner">
    <vt:lpwstr>Carolyn_CC_HO@moh.gov.sg</vt:lpwstr>
  </property>
  <property fmtid="{D5CDD505-2E9C-101B-9397-08002B2CF9AE}" pid="13" name="MSIP_Label_4f288355-fb4c-44cd-b9ca-40cfc2aee5f8_SetDate">
    <vt:lpwstr>2020-11-04T09:51:22.0129540Z</vt:lpwstr>
  </property>
  <property fmtid="{D5CDD505-2E9C-101B-9397-08002B2CF9AE}" pid="14" name="MSIP_Label_4f288355-fb4c-44cd-b9ca-40cfc2aee5f8_Name">
    <vt:lpwstr>NON-SENSITIVE</vt:lpwstr>
  </property>
  <property fmtid="{D5CDD505-2E9C-101B-9397-08002B2CF9AE}" pid="15" name="MSIP_Label_4f288355-fb4c-44cd-b9ca-40cfc2aee5f8_Application">
    <vt:lpwstr>Microsoft Azure Information Protection</vt:lpwstr>
  </property>
  <property fmtid="{D5CDD505-2E9C-101B-9397-08002B2CF9AE}" pid="16" name="MSIP_Label_4f288355-fb4c-44cd-b9ca-40cfc2aee5f8_ActionId">
    <vt:lpwstr>2d0a3d2d-a435-4d17-a422-b2c8de7a64f1</vt:lpwstr>
  </property>
  <property fmtid="{D5CDD505-2E9C-101B-9397-08002B2CF9AE}" pid="17" name="MSIP_Label_4f288355-fb4c-44cd-b9ca-40cfc2aee5f8_Parent">
    <vt:lpwstr>3f9331f7-95a2-472a-92bc-d73219eb516b</vt:lpwstr>
  </property>
  <property fmtid="{D5CDD505-2E9C-101B-9397-08002B2CF9AE}" pid="18" name="MSIP_Label_4f288355-fb4c-44cd-b9ca-40cfc2aee5f8_Extended_MSFT_Method">
    <vt:lpwstr>Automatic</vt:lpwstr>
  </property>
  <property fmtid="{D5CDD505-2E9C-101B-9397-08002B2CF9AE}" pid="19" name="Sensitivity">
    <vt:lpwstr>CONFIDENTIAL NON-SENSITIVE</vt:lpwstr>
  </property>
</Properties>
</file>